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modernComment_6E7_920CD1DD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702" r:id="rId2"/>
    <p:sldMasterId id="2147483713" r:id="rId3"/>
    <p:sldMasterId id="2147483743" r:id="rId4"/>
  </p:sldMasterIdLst>
  <p:notesMasterIdLst>
    <p:notesMasterId r:id="rId32"/>
  </p:notesMasterIdLst>
  <p:sldIdLst>
    <p:sldId id="1819" r:id="rId5"/>
    <p:sldId id="1766" r:id="rId6"/>
    <p:sldId id="1767" r:id="rId7"/>
    <p:sldId id="1768" r:id="rId8"/>
    <p:sldId id="1836" r:id="rId9"/>
    <p:sldId id="1837" r:id="rId10"/>
    <p:sldId id="1835" r:id="rId11"/>
    <p:sldId id="1833" r:id="rId12"/>
    <p:sldId id="1714" r:id="rId13"/>
    <p:sldId id="1840" r:id="rId14"/>
    <p:sldId id="1846" r:id="rId15"/>
    <p:sldId id="1839" r:id="rId16"/>
    <p:sldId id="1847" r:id="rId17"/>
    <p:sldId id="1715" r:id="rId18"/>
    <p:sldId id="1848" r:id="rId19"/>
    <p:sldId id="1769" r:id="rId20"/>
    <p:sldId id="1829" r:id="rId21"/>
    <p:sldId id="1830" r:id="rId22"/>
    <p:sldId id="1852" r:id="rId23"/>
    <p:sldId id="1717" r:id="rId24"/>
    <p:sldId id="1820" r:id="rId25"/>
    <p:sldId id="1841" r:id="rId26"/>
    <p:sldId id="1845" r:id="rId27"/>
    <p:sldId id="1842" r:id="rId28"/>
    <p:sldId id="1849" r:id="rId29"/>
    <p:sldId id="1851" r:id="rId30"/>
    <p:sldId id="1844" r:id="rId3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  <p:embeddedFont>
      <p:font typeface="Merriweather Sans" pitchFamily="2" charset="77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Source Sans Pro" panose="020B0503030403020204" pitchFamily="34" charset="0"/>
      <p:regular r:id="rId50"/>
      <p:bold r:id="rId51"/>
      <p:italic r:id="rId52"/>
      <p:boldItalic r:id="rId53"/>
    </p:embeddedFont>
    <p:embeddedFont>
      <p:font typeface="Source Serif Pro" panose="02040603050405020204" pitchFamily="18" charset="0"/>
      <p:regular r:id="rId54"/>
      <p:bold r:id="rId55"/>
      <p:italic r:id="rId56"/>
      <p:boldItalic r:id="rId57"/>
    </p:embeddedFont>
    <p:embeddedFont>
      <p:font typeface="Tahoma" panose="020B0604030504040204" pitchFamily="3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6700"/>
    <a:srgbClr val="FF0409"/>
    <a:srgbClr val="E70000"/>
    <a:srgbClr val="FF0000"/>
    <a:srgbClr val="FFE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EDC54-6D71-6248-9E45-E1F92407BF30}" v="932" dt="2025-02-20T15:50:43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3"/>
    <p:restoredTop sz="85036"/>
  </p:normalViewPr>
  <p:slideViewPr>
    <p:cSldViewPr snapToGrid="0">
      <p:cViewPr varScale="1">
        <p:scale>
          <a:sx n="160" d="100"/>
          <a:sy n="160" d="100"/>
        </p:scale>
        <p:origin x="1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7.fntdata"/></Relationships>
</file>

<file path=ppt/comments/modernComment_6E7_920CD1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191240-17FF-2949-AF57-6364AA6BC0FB}" authorId="{AC97BE05-7214-46BD-569F-A0959E827800}" status="resolved" created="2023-02-11T16:34:54.885" complete="100000">
    <pc:sldMkLst xmlns:pc="http://schemas.microsoft.com/office/powerpoint/2013/main/command">
      <pc:docMk/>
      <pc:sldMk cId="3506725227" sldId="1713"/>
    </pc:sldMkLst>
    <p188:txBody>
      <a:bodyPr/>
      <a:lstStyle/>
      <a:p>
        <a:r>
          <a:rPr lang="en-US"/>
          <a:t>cite Ari’s paper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Generating boring results: Even with a perfect fluency model, generating high-quality text depends on balancing randomness (diversity) and determinism (consistency). Simply maximizing fluency could lead to generic or repetitive outputs.</a:t>
            </a:r>
          </a:p>
        </p:txBody>
      </p:sp>
    </p:spTree>
    <p:extLst>
      <p:ext uri="{BB962C8B-B14F-4D97-AF65-F5344CB8AC3E}">
        <p14:creationId xmlns:p14="http://schemas.microsoft.com/office/powerpoint/2010/main" val="1464837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63E1-151F-1B91-CED0-DFE83CF53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77EB24-9C00-E374-56FD-24685A7E6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FEEE2-43C6-1961-DFFE-796714C2E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93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98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5BB27-8546-86D9-C4A8-85332034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1DDBA-2D97-697C-614D-22A052781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FA83D-5E1F-F93C-DEA7-41963E702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9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6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8169F-3B33-FD80-CA8F-C7F4C2E7A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B84D4-02BA-5702-5116-E36813AB1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C73F85-E1F6-F8CE-6D70-FA09FF660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56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02A76-4FB6-08C2-B471-CEE47ADA4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1C2341-526C-9792-8B8D-208200895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18593-2F9B-6BDE-76EC-CCCEA38D5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95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79345-29A0-BFC7-4E90-C637D5441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CF900-221E-9CBB-6C4F-8293DEC5C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B7412-E465-B3E3-17D4-1ECD74CFA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3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ED7A8-9C6F-922C-EAF4-62A7C3673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5F805D-8644-5E41-2C3D-AB86C1C6B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27E6F-5529-BAF2-C11A-A22610254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36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88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5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73372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98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95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42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385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4494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2/20/25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9129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98216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56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0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2069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479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0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884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359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763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2566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716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49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7958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83380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2684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1655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624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8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21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14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6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18275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0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561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670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266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601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0858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64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0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27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1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2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1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6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2670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733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423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5761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2611588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819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01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09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500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195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373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5777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3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89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6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8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7546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360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53" r:id="rId15"/>
    <p:sldLayoutId id="2147483754" r:id="rId16"/>
    <p:sldLayoutId id="2147483755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49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70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56" r:id="rId3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53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ycolab.io/classes/acl-2023-tutorial/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4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arxiv.org/abs/1904.09751" TargetMode="Externa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hyperlink" Target="https://arxiv.org/abs/1904.09751" TargetMode="Externa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1904.0975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hyperlink" Target="https://rycolab.io/classes/acl-2023-tutorial/" TargetMode="Externa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huggingface.co/docs/transformers/main/en/main_classes/text_generation#transformers.GenerationMixin.generat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2.0520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arxiv.org/pdf/2502.0523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2.0523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2.findings-emnlp.249/" TargetMode="External"/><Relationship Id="rId2" Type="http://schemas.openxmlformats.org/officeDocument/2006/relationships/hyperlink" Target="https://arxiv.org/abs/2007.1496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ycolab.io/classes/acl-2023-tutorial/" TargetMode="External"/><Relationship Id="rId5" Type="http://schemas.openxmlformats.org/officeDocument/2006/relationships/hyperlink" Target="https://arxiv.org/abs/2004.10450" TargetMode="Externa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14966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rycolab.io/classes/acl-2023-tutorial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ycolab.io/classes/acl-2023-tutorial/" TargetMode="External"/><Relationship Id="rId2" Type="http://schemas.openxmlformats.org/officeDocument/2006/relationships/hyperlink" Target="https://aclanthology.org/2023.tacl-1.7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rycolab.io/classes/acl-2023-tutorial/" TargetMode="External"/><Relationship Id="rId4" Type="http://schemas.openxmlformats.org/officeDocument/2006/relationships/hyperlink" Target="https://aclanthology.org/2022.findings-emnlp.249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4.09751" TargetMode="External"/><Relationship Id="rId3" Type="http://schemas.microsoft.com/office/2018/10/relationships/comments" Target="../comments/modernComment_6E7_920CD1DD.xml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arxiv.org/abs/1904.09751" TargetMode="Externa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hyperlink" Target="https://arxiv.org/abs/1904.09751" TargetMode="External"/><Relationship Id="rId10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ycolab.io/classes/acl-2023-tutorial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596736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Algorithms for Sampling from Language Models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41001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E55C-14D8-B217-4B27-23E1BE20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of Top-k Sampling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0AF9BA1-06AB-1A65-283A-0AC76DA6D1FE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452901" cy="3077573"/>
              </a:xfrm>
            </p:spPr>
            <p:txBody>
              <a:bodyPr/>
              <a:lstStyle/>
              <a:p>
                <a:r>
                  <a:rPr lang="en-US" dirty="0"/>
                  <a:t>The use of a fixed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can become problematic across sentences with different entropies.</a:t>
                </a:r>
              </a:p>
              <a:p>
                <a:r>
                  <a:rPr lang="en-US" dirty="0"/>
                  <a:t>Suppose we fix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=5.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0AF9BA1-06AB-1A65-283A-0AC76DA6D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452901" cy="3077573"/>
              </a:xfrm>
              <a:blipFill>
                <a:blip r:embed="rId2"/>
                <a:stretch>
                  <a:fillRect l="-450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01926E3-AAAC-A7B3-BAC4-626B25E07E76}"/>
              </a:ext>
            </a:extLst>
          </p:cNvPr>
          <p:cNvSpPr txBox="1"/>
          <p:nvPr/>
        </p:nvSpPr>
        <p:spPr>
          <a:xfrm>
            <a:off x="2451652" y="487905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[Slide: 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Tutorial on “Generating Text from Language Models”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4FC4BB-41AA-115D-6C5F-3E1D5EFAA549}"/>
                  </a:ext>
                </a:extLst>
              </p:cNvPr>
              <p:cNvSpPr txBox="1"/>
              <p:nvPr/>
            </p:nvSpPr>
            <p:spPr>
              <a:xfrm>
                <a:off x="596227" y="2121798"/>
                <a:ext cx="26847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endChr m:val="|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“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𝐻𝑜𝑝𝑘𝑖𝑛𝑠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𝑙𝑜𝑐𝑎𝑡𝑒𝑑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4FC4BB-41AA-115D-6C5F-3E1D5EFA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27" y="2121798"/>
                <a:ext cx="2684761" cy="369332"/>
              </a:xfrm>
              <a:prstGeom prst="rect">
                <a:avLst/>
              </a:prstGeom>
              <a:blipFill>
                <a:blip r:embed="rId4"/>
                <a:stretch>
                  <a:fillRect r="-1698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DFB03A-A52C-46E1-6727-B6AFA16D6B0D}"/>
                  </a:ext>
                </a:extLst>
              </p:cNvPr>
              <p:cNvSpPr txBox="1"/>
              <p:nvPr/>
            </p:nvSpPr>
            <p:spPr>
              <a:xfrm>
                <a:off x="4502753" y="2096118"/>
                <a:ext cx="26847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endChr m:val="|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“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𝑤𝑎𝑛𝑡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DFB03A-A52C-46E1-6727-B6AFA16D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753" y="2096118"/>
                <a:ext cx="2684761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B302832-8084-9AA4-2A2D-C7624A855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405" y="2550498"/>
            <a:ext cx="1931282" cy="208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92DB7-DADD-1B8A-2F21-32B8DF9C4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628" y="2524818"/>
            <a:ext cx="2072825" cy="2114448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3167047-DF8B-C63E-62BF-DD26C5614D96}"/>
              </a:ext>
            </a:extLst>
          </p:cNvPr>
          <p:cNvSpPr/>
          <p:nvPr/>
        </p:nvSpPr>
        <p:spPr>
          <a:xfrm>
            <a:off x="2419071" y="2681324"/>
            <a:ext cx="2010345" cy="1051903"/>
          </a:xfrm>
          <a:prstGeom prst="wedgeRoundRectCallout">
            <a:avLst>
              <a:gd name="adj1" fmla="val -34855"/>
              <a:gd name="adj2" fmla="val 5988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entropy of the distribution is low, we 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unnecessarily select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 from its tail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675B22A-0B97-C7A9-4DD6-38DDC7E0D099}"/>
              </a:ext>
            </a:extLst>
          </p:cNvPr>
          <p:cNvSpPr/>
          <p:nvPr/>
        </p:nvSpPr>
        <p:spPr>
          <a:xfrm>
            <a:off x="6976475" y="2681323"/>
            <a:ext cx="2010345" cy="1051903"/>
          </a:xfrm>
          <a:prstGeom prst="wedgeRoundRectCallout">
            <a:avLst>
              <a:gd name="adj1" fmla="val -34855"/>
              <a:gd name="adj2" fmla="val 5988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entropy of the</a:t>
            </a:r>
          </a:p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distribution is high,</a:t>
            </a:r>
          </a:p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truncate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tokens</a:t>
            </a:r>
          </a:p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 are not in the tail.</a:t>
            </a:r>
          </a:p>
        </p:txBody>
      </p:sp>
    </p:spTree>
    <p:extLst>
      <p:ext uri="{BB962C8B-B14F-4D97-AF65-F5344CB8AC3E}">
        <p14:creationId xmlns:p14="http://schemas.microsoft.com/office/powerpoint/2010/main" val="3524924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225EF-D1EF-55C3-18CF-E23898713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CEEF-83EA-437C-4E0C-9A027A13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>
            <a:normAutofit/>
          </a:bodyPr>
          <a:lstStyle/>
          <a:p>
            <a:r>
              <a:rPr lang="en-US" dirty="0"/>
              <a:t>Top-p (Nucleus) Sampling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FDDB0-9E98-FAC4-EBF4-6E61C77AC6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Select tail size dynamically by only considering the </a:t>
            </a:r>
            <a:r>
              <a:rPr lang="en-US" dirty="0">
                <a:solidFill>
                  <a:srgbClr val="C00000"/>
                </a:solidFill>
              </a:rPr>
              <a:t>“nucleus”</a:t>
            </a:r>
            <a:r>
              <a:rPr lang="en-US" dirty="0"/>
              <a:t> of the distribution</a:t>
            </a:r>
          </a:p>
          <a:p>
            <a:r>
              <a:rPr lang="en-US" dirty="0"/>
              <a:t>On each step, randomly sample from the distribution, but </a:t>
            </a:r>
            <a:r>
              <a:rPr lang="en-US" dirty="0">
                <a:solidFill>
                  <a:srgbClr val="C00000"/>
                </a:solidFill>
              </a:rPr>
              <a:t>restricted to just the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top-p most probable words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6BCF672-651E-45AA-2971-71EBD19E18D6}"/>
              </a:ext>
            </a:extLst>
          </p:cNvPr>
          <p:cNvSpPr/>
          <p:nvPr/>
        </p:nvSpPr>
        <p:spPr>
          <a:xfrm>
            <a:off x="3813509" y="4102364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6E540CC-B184-EBEF-8D3D-405739A6CF66}"/>
              </a:ext>
            </a:extLst>
          </p:cNvPr>
          <p:cNvSpPr/>
          <p:nvPr/>
        </p:nvSpPr>
        <p:spPr>
          <a:xfrm>
            <a:off x="5863357" y="4067659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34B62-725B-3FB3-5560-03A7B5FFA1F3}"/>
              </a:ext>
            </a:extLst>
          </p:cNvPr>
          <p:cNvSpPr txBox="1"/>
          <p:nvPr/>
        </p:nvSpPr>
        <p:spPr>
          <a:xfrm>
            <a:off x="718937" y="4211631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29DF65-A847-4A26-510D-FF7781896031}"/>
              </a:ext>
            </a:extLst>
          </p:cNvPr>
          <p:cNvGrpSpPr/>
          <p:nvPr/>
        </p:nvGrpSpPr>
        <p:grpSpPr>
          <a:xfrm>
            <a:off x="6582378" y="3770827"/>
            <a:ext cx="1384431" cy="1016534"/>
            <a:chOff x="6053458" y="1801327"/>
            <a:chExt cx="1384431" cy="1016534"/>
          </a:xfrm>
        </p:grpSpPr>
        <p:pic>
          <p:nvPicPr>
            <p:cNvPr id="13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D68A7F99-4E2B-C4C6-067C-7937EFF658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C66062-9857-9DBA-2C1D-9BA52DD0316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35FCF2-F822-A549-4ABC-EE20E5014ACD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73AB74-EE00-4E6C-2CC9-5267FF639361}"/>
              </a:ext>
            </a:extLst>
          </p:cNvPr>
          <p:cNvSpPr/>
          <p:nvPr/>
        </p:nvSpPr>
        <p:spPr>
          <a:xfrm>
            <a:off x="4510753" y="4024246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5564B-8C7D-E60B-96B7-9E9DC95E90AB}"/>
              </a:ext>
            </a:extLst>
          </p:cNvPr>
          <p:cNvSpPr txBox="1"/>
          <p:nvPr/>
        </p:nvSpPr>
        <p:spPr>
          <a:xfrm>
            <a:off x="2286000" y="490482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The Curious Case of Neural Text Degeneration, Holtzman et al., 2020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FB1AEA-3A97-0A75-8F7E-E1CC6767B095}"/>
              </a:ext>
            </a:extLst>
          </p:cNvPr>
          <p:cNvSpPr/>
          <p:nvPr/>
        </p:nvSpPr>
        <p:spPr>
          <a:xfrm>
            <a:off x="6669204" y="3789530"/>
            <a:ext cx="1369621" cy="495869"/>
          </a:xfrm>
          <a:prstGeom prst="rect">
            <a:avLst/>
          </a:prstGeom>
          <a:solidFill>
            <a:srgbClr val="FF0000">
              <a:alpha val="7059"/>
            </a:srgbClr>
          </a:solidFill>
          <a:ln>
            <a:solidFill>
              <a:srgbClr val="FF0409">
                <a:alpha val="54118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1033F-A11D-1195-4FE9-87D8B73E7FEA}"/>
              </a:ext>
            </a:extLst>
          </p:cNvPr>
          <p:cNvSpPr txBox="1"/>
          <p:nvPr/>
        </p:nvSpPr>
        <p:spPr>
          <a:xfrm>
            <a:off x="7936108" y="3295178"/>
            <a:ext cx="1102958" cy="466298"/>
          </a:xfrm>
          <a:prstGeom prst="wedgeRoundRectCallout">
            <a:avLst>
              <a:gd name="adj1" fmla="val -51008"/>
              <a:gd name="adj2" fmla="val 80675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p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90195-8C9B-B34B-674D-A41C954F4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165" y="2200775"/>
            <a:ext cx="4158785" cy="16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1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F2CD4-74B9-7226-57D0-577F35D4B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8FC-0962-30D5-6591-98B704BC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>
            <a:normAutofit/>
          </a:bodyPr>
          <a:lstStyle/>
          <a:p>
            <a:r>
              <a:rPr lang="en-US" dirty="0"/>
              <a:t>Top-p (Nucleus) Sampling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3EAAF-C256-2B93-50AB-ECD813889D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Select tail size dynamically by only considering the </a:t>
            </a:r>
            <a:r>
              <a:rPr lang="en-US" dirty="0">
                <a:solidFill>
                  <a:srgbClr val="C00000"/>
                </a:solidFill>
              </a:rPr>
              <a:t>“nucleus”</a:t>
            </a:r>
            <a:r>
              <a:rPr lang="en-US" dirty="0"/>
              <a:t> of the distribution</a:t>
            </a:r>
          </a:p>
          <a:p>
            <a:r>
              <a:rPr lang="en-US" dirty="0"/>
              <a:t>On each step, randomly sample from the distribution, but </a:t>
            </a:r>
            <a:r>
              <a:rPr lang="en-US" dirty="0">
                <a:solidFill>
                  <a:srgbClr val="C00000"/>
                </a:solidFill>
              </a:rPr>
              <a:t>restricted to just the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top-p most probable words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E54330D-0CC9-0065-5972-E11084E7DDAD}"/>
              </a:ext>
            </a:extLst>
          </p:cNvPr>
          <p:cNvSpPr/>
          <p:nvPr/>
        </p:nvSpPr>
        <p:spPr>
          <a:xfrm>
            <a:off x="3813509" y="4102364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9C3A8CD-0168-3D29-9234-CFE6F827347F}"/>
              </a:ext>
            </a:extLst>
          </p:cNvPr>
          <p:cNvSpPr/>
          <p:nvPr/>
        </p:nvSpPr>
        <p:spPr>
          <a:xfrm>
            <a:off x="5863357" y="4067659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E2118-9BED-CE9B-9372-2CEAB7C89C5D}"/>
              </a:ext>
            </a:extLst>
          </p:cNvPr>
          <p:cNvSpPr txBox="1"/>
          <p:nvPr/>
        </p:nvSpPr>
        <p:spPr>
          <a:xfrm>
            <a:off x="718937" y="4211631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B0640A-662B-5E8C-0731-4E9A541CC30D}"/>
              </a:ext>
            </a:extLst>
          </p:cNvPr>
          <p:cNvGrpSpPr/>
          <p:nvPr/>
        </p:nvGrpSpPr>
        <p:grpSpPr>
          <a:xfrm>
            <a:off x="6582378" y="3770827"/>
            <a:ext cx="1384431" cy="1016534"/>
            <a:chOff x="6053458" y="1801327"/>
            <a:chExt cx="1384431" cy="1016534"/>
          </a:xfrm>
        </p:grpSpPr>
        <p:pic>
          <p:nvPicPr>
            <p:cNvPr id="13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6542A56D-A7FC-D9BC-DF9D-2F6CDF778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98FF60-7DEA-0579-4A62-208E889FEAF2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2F606-BE33-0CB3-5FFC-1180B9B672A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E95AB5-C7CA-5E40-EDAC-EA05D0FBD93E}"/>
              </a:ext>
            </a:extLst>
          </p:cNvPr>
          <p:cNvSpPr/>
          <p:nvPr/>
        </p:nvSpPr>
        <p:spPr>
          <a:xfrm>
            <a:off x="4510753" y="4024246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0059B-6F1E-C3BB-4E56-841D1D5C7FC4}"/>
              </a:ext>
            </a:extLst>
          </p:cNvPr>
          <p:cNvSpPr txBox="1"/>
          <p:nvPr/>
        </p:nvSpPr>
        <p:spPr>
          <a:xfrm>
            <a:off x="2286000" y="490482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The Curious Case of Neural Text Degeneration, Holtzman et al., 2020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6EBB8-83BD-5793-B702-99F148A6642D}"/>
              </a:ext>
            </a:extLst>
          </p:cNvPr>
          <p:cNvSpPr/>
          <p:nvPr/>
        </p:nvSpPr>
        <p:spPr>
          <a:xfrm>
            <a:off x="6669204" y="3789530"/>
            <a:ext cx="1369621" cy="495869"/>
          </a:xfrm>
          <a:prstGeom prst="rect">
            <a:avLst/>
          </a:prstGeom>
          <a:solidFill>
            <a:srgbClr val="FF0000">
              <a:alpha val="7059"/>
            </a:srgbClr>
          </a:solidFill>
          <a:ln>
            <a:solidFill>
              <a:srgbClr val="FF0409">
                <a:alpha val="54118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A83C694-A736-B9E2-B61F-D58C9A3A5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591" y="2137448"/>
                <a:ext cx="5069766" cy="868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000" b="1" dirty="0">
                                    <a:solidFill>
                                      <a:schemeClr val="tx1"/>
                                    </a:solidFill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limLow>
                                  <m:limLow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acc>
                                      <m:accPr>
                                        <m:chr m:val="̃"/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⊂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lim>
                                </m:limLow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A83C694-A736-B9E2-B61F-D58C9A3A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91" y="2137448"/>
                <a:ext cx="5069766" cy="868603"/>
              </a:xfrm>
              <a:prstGeom prst="rect">
                <a:avLst/>
              </a:prstGeom>
              <a:blipFill>
                <a:blip r:embed="rId6"/>
                <a:stretch>
                  <a:fillRect l="-3500" t="-184058" b="-3159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40F5892-EE19-AE55-8385-BB07D3740BC6}"/>
              </a:ext>
            </a:extLst>
          </p:cNvPr>
          <p:cNvSpPr txBox="1"/>
          <p:nvPr/>
        </p:nvSpPr>
        <p:spPr>
          <a:xfrm>
            <a:off x="7936108" y="3295178"/>
            <a:ext cx="1102958" cy="466298"/>
          </a:xfrm>
          <a:prstGeom prst="wedgeRoundRectCallout">
            <a:avLst>
              <a:gd name="adj1" fmla="val -51008"/>
              <a:gd name="adj2" fmla="val 80675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p tokens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7D07E8-9A22-A40B-D54B-6CAA966CCAD4}"/>
                  </a:ext>
                </a:extLst>
              </p:cNvPr>
              <p:cNvSpPr txBox="1"/>
              <p:nvPr/>
            </p:nvSpPr>
            <p:spPr>
              <a:xfrm>
                <a:off x="5930470" y="2188682"/>
                <a:ext cx="2950272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7D07E8-9A22-A40B-D54B-6CAA966CC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70" y="2188682"/>
                <a:ext cx="2950272" cy="1022524"/>
              </a:xfrm>
              <a:prstGeom prst="rect">
                <a:avLst/>
              </a:prstGeom>
              <a:blipFill>
                <a:blip r:embed="rId7"/>
                <a:stretch>
                  <a:fillRect l="-7296" t="-90123" b="-1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68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AD16-ABDD-824B-846F-F51D5EC36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7595-4C5E-41EC-BF31-6B404E57C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>
            <a:normAutofit/>
          </a:bodyPr>
          <a:lstStyle/>
          <a:p>
            <a:r>
              <a:rPr lang="en-US" dirty="0"/>
              <a:t>Top-p (Nucleus) Sampling: Quiz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67731-88BE-7629-F547-05B00C63E73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Select tail size dynamically by only considering the </a:t>
                </a:r>
                <a:r>
                  <a:rPr lang="en-US" dirty="0">
                    <a:solidFill>
                      <a:srgbClr val="C00000"/>
                    </a:solidFill>
                  </a:rPr>
                  <a:t>“nucleus”</a:t>
                </a:r>
                <a:r>
                  <a:rPr lang="en-US" dirty="0"/>
                  <a:t> of the distribution</a:t>
                </a:r>
              </a:p>
              <a:p>
                <a:r>
                  <a:rPr lang="en-US" dirty="0"/>
                  <a:t>On each step, randomly sample from the distribution, but </a:t>
                </a:r>
                <a:r>
                  <a:rPr lang="en-US" dirty="0">
                    <a:solidFill>
                      <a:srgbClr val="C00000"/>
                    </a:solidFill>
                  </a:rPr>
                  <a:t>restricted to just the 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top-p most probable words.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Question 1: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top-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sampling reduces to what algorithm? </a:t>
                </a:r>
              </a:p>
              <a:p>
                <a:r>
                  <a:rPr lang="en-US" b="1" dirty="0"/>
                  <a:t>Question 2:</a:t>
                </a:r>
                <a:r>
                  <a:rPr lang="en-US" dirty="0"/>
                  <a:t> How about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?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67731-88BE-7629-F547-05B00C63E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3424FACE-E271-2CB9-AA51-6E7B748EA0A4}"/>
              </a:ext>
            </a:extLst>
          </p:cNvPr>
          <p:cNvSpPr/>
          <p:nvPr/>
        </p:nvSpPr>
        <p:spPr>
          <a:xfrm>
            <a:off x="3813509" y="4102364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EE13D05-0BB6-35D0-ED58-9C15702BCBB9}"/>
              </a:ext>
            </a:extLst>
          </p:cNvPr>
          <p:cNvSpPr/>
          <p:nvPr/>
        </p:nvSpPr>
        <p:spPr>
          <a:xfrm>
            <a:off x="5863357" y="4067659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076C9-0FBF-E358-6E56-253FB41F02A1}"/>
              </a:ext>
            </a:extLst>
          </p:cNvPr>
          <p:cNvSpPr txBox="1"/>
          <p:nvPr/>
        </p:nvSpPr>
        <p:spPr>
          <a:xfrm>
            <a:off x="718937" y="4211631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7945FB-8B3E-5107-C530-FAA598D0C19A}"/>
              </a:ext>
            </a:extLst>
          </p:cNvPr>
          <p:cNvGrpSpPr/>
          <p:nvPr/>
        </p:nvGrpSpPr>
        <p:grpSpPr>
          <a:xfrm>
            <a:off x="6582378" y="3770827"/>
            <a:ext cx="1384431" cy="1016534"/>
            <a:chOff x="6053458" y="1801327"/>
            <a:chExt cx="1384431" cy="1016534"/>
          </a:xfrm>
        </p:grpSpPr>
        <p:pic>
          <p:nvPicPr>
            <p:cNvPr id="13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2F2317E4-AE2B-D5B2-E4D1-07C36EB39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4073C5-0CB4-D591-EB7E-B7BDF02D9AA9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C53D1B-D4D3-401A-7E95-EBA34C14A1F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59657B-03A5-86C8-EBE1-C52B06F0801F}"/>
              </a:ext>
            </a:extLst>
          </p:cNvPr>
          <p:cNvSpPr/>
          <p:nvPr/>
        </p:nvSpPr>
        <p:spPr>
          <a:xfrm>
            <a:off x="4510753" y="4024246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165C64-7D01-DB9B-337F-330C976DD990}"/>
              </a:ext>
            </a:extLst>
          </p:cNvPr>
          <p:cNvSpPr/>
          <p:nvPr/>
        </p:nvSpPr>
        <p:spPr>
          <a:xfrm>
            <a:off x="6669204" y="3789530"/>
            <a:ext cx="1369621" cy="495869"/>
          </a:xfrm>
          <a:prstGeom prst="rect">
            <a:avLst/>
          </a:prstGeom>
          <a:solidFill>
            <a:srgbClr val="FF0000">
              <a:alpha val="7059"/>
            </a:srgbClr>
          </a:solidFill>
          <a:ln>
            <a:solidFill>
              <a:srgbClr val="FF0409">
                <a:alpha val="54118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77D14-B289-78BE-A8CD-BA55FA302B0E}"/>
              </a:ext>
            </a:extLst>
          </p:cNvPr>
          <p:cNvSpPr txBox="1"/>
          <p:nvPr/>
        </p:nvSpPr>
        <p:spPr>
          <a:xfrm>
            <a:off x="7936108" y="3295178"/>
            <a:ext cx="1102958" cy="466298"/>
          </a:xfrm>
          <a:prstGeom prst="wedgeRoundRectCallout">
            <a:avLst>
              <a:gd name="adj1" fmla="val -51008"/>
              <a:gd name="adj2" fmla="val 80675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p tokens</a:t>
            </a:r>
          </a:p>
        </p:txBody>
      </p:sp>
    </p:spTree>
    <p:extLst>
      <p:ext uri="{BB962C8B-B14F-4D97-AF65-F5344CB8AC3E}">
        <p14:creationId xmlns:p14="http://schemas.microsoft.com/office/powerpoint/2010/main" val="92966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8FA4EC-AF8D-D705-69F3-7A3DA9538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4315"/>
          <a:stretch/>
        </p:blipFill>
        <p:spPr>
          <a:xfrm>
            <a:off x="311700" y="69369"/>
            <a:ext cx="8289216" cy="932041"/>
          </a:xfrm>
        </p:spPr>
      </p:pic>
      <p:pic>
        <p:nvPicPr>
          <p:cNvPr id="6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241F67-24A8-8D87-6320-50D519B9C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6" b="33991"/>
          <a:stretch/>
        </p:blipFill>
        <p:spPr>
          <a:xfrm>
            <a:off x="418614" y="654711"/>
            <a:ext cx="7990678" cy="183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453E061-EF5C-4229-E4E4-17EC1599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7" y="2538107"/>
            <a:ext cx="7795625" cy="2036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AD3DD-2CCE-D047-FA6D-E8E8469B9883}"/>
              </a:ext>
            </a:extLst>
          </p:cNvPr>
          <p:cNvSpPr txBox="1"/>
          <p:nvPr/>
        </p:nvSpPr>
        <p:spPr>
          <a:xfrm>
            <a:off x="2286000" y="490482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The Curious Case of Neural Text Degeneration, Holtzman et al., 2020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E73A86-0825-5C9E-6A8F-923797673297}"/>
              </a:ext>
            </a:extLst>
          </p:cNvPr>
          <p:cNvSpPr txBox="1"/>
          <p:nvPr/>
        </p:nvSpPr>
        <p:spPr>
          <a:xfrm>
            <a:off x="6224841" y="236073"/>
            <a:ext cx="2096545" cy="268372"/>
          </a:xfrm>
          <a:prstGeom prst="wedgeRoundRectCallout">
            <a:avLst>
              <a:gd name="adj1" fmla="val 29336"/>
              <a:gd name="adj2" fmla="val 89100"/>
              <a:gd name="adj3" fmla="val 16667"/>
            </a:avLst>
          </a:prstGeom>
          <a:solidFill>
            <a:srgbClr val="FFE7DD"/>
          </a:solidFill>
          <a:ln w="127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600" dirty="0">
                <a:latin typeface="Corbel" panose="020B0503020204020204" pitchFamily="34" charset="0"/>
                <a:cs typeface="Arial"/>
              </a:rPr>
              <a:t>Local Incoherence</a:t>
            </a:r>
          </a:p>
        </p:txBody>
      </p:sp>
    </p:spTree>
    <p:extLst>
      <p:ext uri="{BB962C8B-B14F-4D97-AF65-F5344CB8AC3E}">
        <p14:creationId xmlns:p14="http://schemas.microsoft.com/office/powerpoint/2010/main" val="246903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D7DC1-119E-D6E4-49EE-C2AA13170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6CE9-289B-DF1F-372B-B58B3834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>
            <a:normAutofit/>
          </a:bodyPr>
          <a:lstStyle/>
          <a:p>
            <a:r>
              <a:rPr lang="en-US" dirty="0"/>
              <a:t>Failure Mode of Top-p Sampling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51D545-69CD-7B81-952D-85735E2B724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Suppose we fix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l-GR" dirty="0"/>
                  <a:t>. </a:t>
                </a:r>
                <a:r>
                  <a:rPr lang="en-US" dirty="0"/>
                  <a:t>In certain cases, one of the failure modes of 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sampling can also appear with 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sampling: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51D545-69CD-7B81-952D-85735E2B7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39CD987-0590-9680-8986-3993746F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336" y="2491130"/>
            <a:ext cx="1770067" cy="17863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638B76-9C26-1536-59EC-7474483E80B4}"/>
              </a:ext>
            </a:extLst>
          </p:cNvPr>
          <p:cNvSpPr txBox="1"/>
          <p:nvPr/>
        </p:nvSpPr>
        <p:spPr>
          <a:xfrm>
            <a:off x="2451652" y="487905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[Slide: 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Tutorial on “Generating Text from Language Models”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A216F1-5E31-7918-E042-2C6E44A3D7E3}"/>
                  </a:ext>
                </a:extLst>
              </p:cNvPr>
              <p:cNvSpPr txBox="1"/>
              <p:nvPr/>
            </p:nvSpPr>
            <p:spPr>
              <a:xfrm>
                <a:off x="1963174" y="2121798"/>
                <a:ext cx="268476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d>
                        <m:dPr>
                          <m:endChr m:val="|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“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Donald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A216F1-5E31-7918-E042-2C6E44A3D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74" y="2121798"/>
                <a:ext cx="2684761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9276A95E-D772-58A5-A59F-0A56081DAF6A}"/>
              </a:ext>
            </a:extLst>
          </p:cNvPr>
          <p:cNvSpPr/>
          <p:nvPr/>
        </p:nvSpPr>
        <p:spPr>
          <a:xfrm>
            <a:off x="4309945" y="3095786"/>
            <a:ext cx="2477133" cy="1051903"/>
          </a:xfrm>
          <a:prstGeom prst="wedgeRoundRectCallout">
            <a:avLst>
              <a:gd name="adj1" fmla="val -56913"/>
              <a:gd name="adj2" fmla="val 1059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distribution is </a:t>
            </a: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overly peaky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the nucleus may exclude perfectly valid continuations.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A64FCEF9-081D-3B93-744E-9E892B3E846F}"/>
              </a:ext>
            </a:extLst>
          </p:cNvPr>
          <p:cNvSpPr/>
          <p:nvPr/>
        </p:nvSpPr>
        <p:spPr>
          <a:xfrm>
            <a:off x="4309945" y="2442036"/>
            <a:ext cx="2477133" cy="509022"/>
          </a:xfrm>
          <a:prstGeom prst="wedgeRoundRectCallout">
            <a:avLst>
              <a:gd name="adj1" fmla="val -56913"/>
              <a:gd name="adj2" fmla="val -1163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forgot the 🦆! </a:t>
            </a:r>
          </a:p>
        </p:txBody>
      </p:sp>
    </p:spTree>
    <p:extLst>
      <p:ext uri="{BB962C8B-B14F-4D97-AF65-F5344CB8AC3E}">
        <p14:creationId xmlns:p14="http://schemas.microsoft.com/office/powerpoint/2010/main" val="2585295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5799-F687-D805-7F7F-644832FA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Fancier Approaches: Beam Search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EE297-F6B4-225A-4C21-45470578F49A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180442"/>
                <a:ext cx="8085415" cy="3077573"/>
              </a:xfrm>
            </p:spPr>
            <p:txBody>
              <a:bodyPr/>
              <a:lstStyle/>
              <a:p>
                <a:r>
                  <a:rPr lang="en-US" dirty="0"/>
                  <a:t>A heuristic search that allows </a:t>
                </a:r>
                <a:r>
                  <a:rPr lang="en-US" dirty="0">
                    <a:solidFill>
                      <a:srgbClr val="C00000"/>
                    </a:solidFill>
                  </a:rPr>
                  <a:t>maximizing words probabilities for a window of words</a:t>
                </a:r>
              </a:p>
              <a:p>
                <a:r>
                  <a:rPr lang="en-US" dirty="0"/>
                  <a:t>Take top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continuations, then only keep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best from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….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1400" dirty="0"/>
                  <a:t>Details out of scope for us. Feel free to check it in your own time (or take the NLP course!).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EE297-F6B4-225A-4C21-45470578F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180442"/>
                <a:ext cx="8085415" cy="3077573"/>
              </a:xfrm>
              <a:blipFill>
                <a:blip r:embed="rId3"/>
                <a:stretch>
                  <a:fillRect l="-471" t="-1646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F7E76659-01F6-8E85-1961-F0892D6AC860}"/>
              </a:ext>
            </a:extLst>
          </p:cNvPr>
          <p:cNvSpPr/>
          <p:nvPr/>
        </p:nvSpPr>
        <p:spPr>
          <a:xfrm>
            <a:off x="3689737" y="3526777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3BE629F-339E-E1C7-C84A-2F3111ED9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3" y="2439085"/>
            <a:ext cx="2857057" cy="231877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ABDEA5D-0E56-6980-88B7-2E598AB850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20"/>
          <a:stretch/>
        </p:blipFill>
        <p:spPr>
          <a:xfrm>
            <a:off x="4572000" y="2281232"/>
            <a:ext cx="4184977" cy="2460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9FFA3C0-AD5B-F92B-D422-9E1A0CE5B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7836" y="1703147"/>
                <a:ext cx="5217251" cy="868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/>
                            </a:solidFill>
                          </a:rPr>
                          <m:t>argmax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9FFA3C0-AD5B-F92B-D422-9E1A0CE5B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836" y="1703147"/>
                <a:ext cx="5217251" cy="868603"/>
              </a:xfrm>
              <a:prstGeom prst="rect">
                <a:avLst/>
              </a:prstGeom>
              <a:blipFill>
                <a:blip r:embed="rId6"/>
                <a:stretch>
                  <a:fillRect r="-2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86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27EE-DA44-7764-51BA-98C69628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/>
              <a:t>🤗 </a:t>
            </a:r>
            <a:r>
              <a:rPr lang="en-US" dirty="0"/>
              <a:t>Generation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B2397-F9A1-11B0-3A09-44A6603D2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99683-1684-B4EB-EF9E-5A39EAB5792E}"/>
              </a:ext>
            </a:extLst>
          </p:cNvPr>
          <p:cNvSpPr txBox="1"/>
          <p:nvPr/>
        </p:nvSpPr>
        <p:spPr>
          <a:xfrm>
            <a:off x="152400" y="4772372"/>
            <a:ext cx="881230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2"/>
              </a:rPr>
              <a:t>https://huggingface.co/docs/transformers/main/en/main_classes/text_generation#transformers.GenerationMixin.generate</a:t>
            </a:r>
            <a:r>
              <a:rPr lang="en-US" sz="1100" dirty="0"/>
              <a:t> 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9BD1A57-8A47-2486-2571-571462430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01"/>
          <a:stretch/>
        </p:blipFill>
        <p:spPr>
          <a:xfrm>
            <a:off x="533919" y="1268810"/>
            <a:ext cx="7772400" cy="326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9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B23F4-1CCF-E6E2-87C9-61C73AD1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accuracy vs temperature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4FCCD-5193-93CA-4C63-6C633726FE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dirty="0"/>
              <a:t>Does higher temperature entail lower accuracy? Not necessarily. But it depends on tasks. </a:t>
            </a:r>
          </a:p>
          <a:p>
            <a:r>
              <a:rPr lang="en-US" sz="1400" dirty="0"/>
              <a:t>Figure left: GPT-3.5 results on a multiple-choice questions w/ </a:t>
            </a:r>
            <a:r>
              <a:rPr lang="en-US" sz="1400" dirty="0" err="1"/>
              <a:t>CoT</a:t>
            </a:r>
            <a:r>
              <a:rPr lang="en-US" sz="1400" dirty="0"/>
              <a:t> prompting (coming up). </a:t>
            </a:r>
          </a:p>
          <a:p>
            <a:r>
              <a:rPr lang="en-US" sz="1400" dirty="0"/>
              <a:t>Figure right: Llemma-7B on math problems.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405C6-C87B-82D6-E1EA-1BB8EDF545A5}"/>
              </a:ext>
            </a:extLst>
          </p:cNvPr>
          <p:cNvSpPr txBox="1"/>
          <p:nvPr/>
        </p:nvSpPr>
        <p:spPr>
          <a:xfrm>
            <a:off x="1180866" y="4744774"/>
            <a:ext cx="67822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The Effect of Sampling Temperature on Problem Solving in Large Language Models, 2024</a:t>
            </a:r>
          </a:p>
          <a:p>
            <a:pPr algn="ctr"/>
            <a:r>
              <a:rPr lang="en-US" sz="1050" dirty="0">
                <a:hlinkClick r:id="rId4"/>
              </a:rPr>
              <a:t>Optimizing Temperature for Language Models with Multi-Sample Inference, 2025</a:t>
            </a:r>
            <a:endParaRPr lang="en-US" sz="1050" dirty="0"/>
          </a:p>
          <a:p>
            <a:pPr algn="ctr"/>
            <a:endParaRPr lang="en-US" sz="1050" dirty="0">
              <a:hlinkClick r:id="rId3"/>
            </a:endParaRPr>
          </a:p>
          <a:p>
            <a:pPr algn="ctr"/>
            <a:r>
              <a:rPr lang="en-US" sz="1050" dirty="0">
                <a:hlinkClick r:id="rId3"/>
              </a:rPr>
              <a:t> </a:t>
            </a:r>
            <a:endParaRPr lang="en-US" sz="1050" dirty="0"/>
          </a:p>
        </p:txBody>
      </p:sp>
      <p:pic>
        <p:nvPicPr>
          <p:cNvPr id="7" name="Picture 6" descr="A graph showing the temperature&#10;&#10;Description automatically generated">
            <a:extLst>
              <a:ext uri="{FF2B5EF4-FFF2-40B4-BE49-F238E27FC236}">
                <a16:creationId xmlns:a16="http://schemas.microsoft.com/office/drawing/2014/main" id="{2E8092E0-1ACA-1E65-44C8-19D7FBB66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22" y="2293884"/>
            <a:ext cx="3386758" cy="2373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CC6A04-3059-E09F-F422-E7D18993C8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52"/>
          <a:stretch/>
        </p:blipFill>
        <p:spPr>
          <a:xfrm>
            <a:off x="4480511" y="2368969"/>
            <a:ext cx="3759200" cy="220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4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5F3AE-A9D3-CF52-F3BB-4328D06B6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9966-A2EF-6E7B-A666-E9E0E1C4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accuracy vs temperature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627E7-2097-63DA-B06A-F633D66F75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/>
              <a:t>Does higher temperature entail lower accuracy? It also depends on models. </a:t>
            </a:r>
            <a:endParaRPr lang="en-US" dirty="0"/>
          </a:p>
          <a:p>
            <a:r>
              <a:rPr lang="en-US" dirty="0"/>
              <a:t>Figure: temperature that leads to the highest accuracy with different models.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78972-57C5-19B1-924E-52CB22BA2ECE}"/>
              </a:ext>
            </a:extLst>
          </p:cNvPr>
          <p:cNvSpPr txBox="1"/>
          <p:nvPr/>
        </p:nvSpPr>
        <p:spPr>
          <a:xfrm>
            <a:off x="1180866" y="4801317"/>
            <a:ext cx="67822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Optimizing Temperature for Language Models with Multi-Sample Inference, 2025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693BF-77BC-E882-B24B-336038B89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038" y="2171475"/>
            <a:ext cx="5096391" cy="26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5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Sampling Question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How do we generate language from LMs?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Given: 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008A24E-5457-33F4-FC51-016A5AEEFE34}"/>
              </a:ext>
            </a:extLst>
          </p:cNvPr>
          <p:cNvSpPr/>
          <p:nvPr/>
        </p:nvSpPr>
        <p:spPr>
          <a:xfrm rot="16200000" flipH="1">
            <a:off x="7245296" y="1376706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3E930D2-53DC-26D7-965E-2C5C1B0DAFA5}"/>
              </a:ext>
            </a:extLst>
          </p:cNvPr>
          <p:cNvSpPr/>
          <p:nvPr/>
        </p:nvSpPr>
        <p:spPr>
          <a:xfrm rot="16200000" flipH="1">
            <a:off x="6068834" y="1972173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0B10C-CA27-662F-075A-D1FE99B8412C}"/>
              </a:ext>
            </a:extLst>
          </p:cNvPr>
          <p:cNvSpPr/>
          <p:nvPr/>
        </p:nvSpPr>
        <p:spPr>
          <a:xfrm>
            <a:off x="6926638" y="1832161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B093C-E5AF-AF6E-1E13-16AE3C3A7A87}"/>
              </a:ext>
            </a:extLst>
          </p:cNvPr>
          <p:cNvSpPr/>
          <p:nvPr/>
        </p:nvSpPr>
        <p:spPr>
          <a:xfrm>
            <a:off x="5865503" y="1667703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CADE8FF-6A62-7BD6-07BE-75BE13B033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4129" y="2157780"/>
                <a:ext cx="4856227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  =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CADE8FF-6A62-7BD6-07BE-75BE13B03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29" y="2157780"/>
                <a:ext cx="4856227" cy="869387"/>
              </a:xfrm>
              <a:prstGeom prst="rect">
                <a:avLst/>
              </a:prstGeom>
              <a:blipFill>
                <a:blip r:embed="rId2"/>
                <a:stretch>
                  <a:fillRect r="-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04998F72-B58D-D48D-CE6E-DB245399DDE9}"/>
              </a:ext>
            </a:extLst>
          </p:cNvPr>
          <p:cNvSpPr/>
          <p:nvPr/>
        </p:nvSpPr>
        <p:spPr>
          <a:xfrm>
            <a:off x="3813509" y="32079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48D1FBF-C613-8830-F7B8-695E330F187C}"/>
              </a:ext>
            </a:extLst>
          </p:cNvPr>
          <p:cNvSpPr/>
          <p:nvPr/>
        </p:nvSpPr>
        <p:spPr>
          <a:xfrm>
            <a:off x="5863357" y="317326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B5D4A-1349-4A91-3912-75EFC656579E}"/>
              </a:ext>
            </a:extLst>
          </p:cNvPr>
          <p:cNvSpPr txBox="1"/>
          <p:nvPr/>
        </p:nvSpPr>
        <p:spPr>
          <a:xfrm>
            <a:off x="718937" y="3317238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618A3C-D854-D26A-A755-9E3907917BDD}"/>
              </a:ext>
            </a:extLst>
          </p:cNvPr>
          <p:cNvGrpSpPr/>
          <p:nvPr/>
        </p:nvGrpSpPr>
        <p:grpSpPr>
          <a:xfrm>
            <a:off x="6582378" y="2876434"/>
            <a:ext cx="1384431" cy="1016534"/>
            <a:chOff x="6053458" y="1801327"/>
            <a:chExt cx="1384431" cy="1016534"/>
          </a:xfrm>
        </p:grpSpPr>
        <p:pic>
          <p:nvPicPr>
            <p:cNvPr id="13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4D3B9938-2BC5-81D0-7CCE-90DDB22A85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7AF13-1AE7-79C6-1E17-FEF5CA7A3BEB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852CA-56DD-7744-379F-8777D1F3C129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52AA064-48EF-6EDC-FC97-0BB4BC5BC6EE}"/>
              </a:ext>
            </a:extLst>
          </p:cNvPr>
          <p:cNvSpPr/>
          <p:nvPr/>
        </p:nvSpPr>
        <p:spPr>
          <a:xfrm>
            <a:off x="4510753" y="3129853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86452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on Sampling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Greedy decoding</a:t>
            </a:r>
            <a:r>
              <a:rPr lang="en-US" sz="2000" dirty="0"/>
              <a:t>: a simple method; gives low-surprising output 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>
                <a:solidFill>
                  <a:srgbClr val="C00000"/>
                </a:solidFill>
              </a:rPr>
              <a:t>Sampling methods </a:t>
            </a:r>
            <a:r>
              <a:rPr lang="en-US" sz="2000" dirty="0"/>
              <a:t>are a way to balance diversity vs quality </a:t>
            </a:r>
          </a:p>
          <a:p>
            <a:pPr lvl="1"/>
            <a:r>
              <a:rPr lang="en-US" sz="1800" dirty="0"/>
              <a:t>Temperature is a way of balancing for distribution </a:t>
            </a:r>
            <a:r>
              <a:rPr lang="en-US" sz="1800" dirty="0" err="1"/>
              <a:t>peakiness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Top-k and top-p sampling allows you to control diversity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0040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7A26-D695-8E5B-843C-ACE7F876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others that we do not cover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E3D0F-DABF-0DC8-C118-3B66BA985F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There are many other algorithms for sampling sentences from LMs that we will not see in this course. </a:t>
            </a:r>
          </a:p>
          <a:p>
            <a:pPr lvl="1"/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Mirostat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https://arxiv.org/abs/2007.14966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/>
            <a:r>
              <a:rPr lang="en-US" sz="14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Eta-sampling and Epsilon-sampling: 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https://aclanthology.org/2022.findings-emnlp.249/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/>
            <a:r>
              <a:rPr lang="en-US" sz="1400" dirty="0">
                <a:solidFill>
                  <a:srgbClr val="21252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</a:t>
            </a:r>
          </a:p>
          <a:p>
            <a:pPr lvl="1"/>
            <a:endParaRPr lang="en-US" sz="1400" b="0" i="0" dirty="0">
              <a:solidFill>
                <a:srgbClr val="212529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1400" b="0" i="0" dirty="0">
              <a:solidFill>
                <a:srgbClr val="212529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7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97126-A012-2207-132C-DFFA29612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070FD8-EB5C-2077-302C-FB030D37F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Bonus Content: </a:t>
            </a:r>
          </a:p>
          <a:p>
            <a:pPr algn="ctr"/>
            <a:r>
              <a:rPr lang="en-US" sz="5400" dirty="0"/>
              <a:t>More Sampling Algorithms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3121F-C9C1-1632-4024-CF0E20BBD5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0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C590-405A-2764-08C5-180947C5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and Generation Quality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617F124-C9F4-4FDE-E77A-E28D66A8E42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Surprisal: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617F124-C9F4-4FDE-E77A-E28D66A8E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48D998B-9AD5-B7A3-3AD2-E0DE8303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36" y="1836581"/>
            <a:ext cx="4571999" cy="2903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E2C68-D0D1-B95D-EB21-6F91C5430667}"/>
              </a:ext>
            </a:extLst>
          </p:cNvPr>
          <p:cNvSpPr txBox="1"/>
          <p:nvPr/>
        </p:nvSpPr>
        <p:spPr>
          <a:xfrm>
            <a:off x="2451652" y="4740509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  <a:hlinkClick r:id="rId5"/>
              </a:rPr>
              <a:t>Trading Off Diversity and Quality in Natural Language Generation, 2021</a:t>
            </a:r>
            <a:endParaRPr lang="en-US" sz="1000" dirty="0">
              <a:latin typeface="Corbel" panose="020B0503020204020204" pitchFamily="34" charset="0"/>
            </a:endParaRPr>
          </a:p>
          <a:p>
            <a:pPr algn="ctr"/>
            <a:r>
              <a:rPr lang="en-US" sz="1000" dirty="0">
                <a:latin typeface="Corbel" panose="020B0503020204020204" pitchFamily="34" charset="0"/>
              </a:rPr>
              <a:t>[Slide: </a:t>
            </a:r>
            <a:r>
              <a:rPr lang="en-US" sz="1000" dirty="0">
                <a:latin typeface="Corbel" panose="020B0503020204020204" pitchFamily="34" charset="0"/>
                <a:hlinkClick r:id="rId6"/>
              </a:rPr>
              <a:t>Tutorial on “Generating Text from Language Models”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  <a:p>
            <a:pPr algn="ctr"/>
            <a:endParaRPr lang="en-US" sz="1000" b="1" dirty="0"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684A8-BD73-804E-F9FC-0C8FF6CC63BE}"/>
              </a:ext>
            </a:extLst>
          </p:cNvPr>
          <p:cNvSpPr txBox="1"/>
          <p:nvPr/>
        </p:nvSpPr>
        <p:spPr>
          <a:xfrm>
            <a:off x="4827961" y="2158023"/>
            <a:ext cx="4016167" cy="709414"/>
          </a:xfrm>
          <a:prstGeom prst="wedgeRoundRectCallout">
            <a:avLst>
              <a:gd name="adj1" fmla="val -53092"/>
              <a:gd name="adj2" fmla="val -18128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High-quality text (human judgement) has been shown to exhibit surprisal values that fall within a narrow range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2E0E0-8A70-502B-8D67-1925BD67AA12}"/>
              </a:ext>
            </a:extLst>
          </p:cNvPr>
          <p:cNvSpPr txBox="1"/>
          <p:nvPr/>
        </p:nvSpPr>
        <p:spPr>
          <a:xfrm>
            <a:off x="5369312" y="3280103"/>
            <a:ext cx="3057763" cy="709414"/>
          </a:xfrm>
          <a:prstGeom prst="wedgeRoundRectCallout">
            <a:avLst>
              <a:gd name="adj1" fmla="val -15667"/>
              <a:gd name="adj2" fmla="val -77146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motivates decoding algorithms that maintain a target “surprisal” during generation. </a:t>
            </a:r>
          </a:p>
        </p:txBody>
      </p:sp>
    </p:spTree>
    <p:extLst>
      <p:ext uri="{BB962C8B-B14F-4D97-AF65-F5344CB8AC3E}">
        <p14:creationId xmlns:p14="http://schemas.microsoft.com/office/powerpoint/2010/main" val="74299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20BDB-BE7D-AA86-D5F5-0463EE3C9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97E0-093D-5333-6039-83247F9C4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Mirostat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3CC830-8930-1E32-CBB8-DFAF5D57B02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/>
                  <a:t>Idea: </a:t>
                </a:r>
                <a:r>
                  <a:rPr lang="en-US" dirty="0"/>
                  <a:t>Perform top-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sampling; Tune 𝑘 so that the surprisal of the generated text is close to a target value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each generation step: </a:t>
                </a:r>
              </a:p>
              <a:p>
                <a:pPr lvl="1"/>
                <a:r>
                  <a:rPr lang="en-US" dirty="0"/>
                  <a:t>Choose the top-k set to sample a token with a desirable surprisal: 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≤2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Update using the surprisal of the sampled token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lvl="1" indent="0">
                  <a:buNone/>
                </a:pPr>
                <a:endParaRPr lang="en-US" dirty="0"/>
              </a:p>
              <a:p>
                <a:r>
                  <a:rPr lang="en-US" dirty="0"/>
                  <a:t>The dynamic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helps avoiding </a:t>
                </a:r>
                <a:r>
                  <a:rPr lang="en-US" dirty="0">
                    <a:solidFill>
                      <a:srgbClr val="C00000"/>
                    </a:solidFill>
                  </a:rPr>
                  <a:t>repetitions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incoherent </a:t>
                </a:r>
                <a:r>
                  <a:rPr lang="en-US" dirty="0"/>
                  <a:t>text.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3CC830-8930-1E32-CBB8-DFAF5D57B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FB53FD9-1261-5A46-A0E2-0F7A3E3CC53C}"/>
              </a:ext>
            </a:extLst>
          </p:cNvPr>
          <p:cNvSpPr txBox="1"/>
          <p:nvPr/>
        </p:nvSpPr>
        <p:spPr>
          <a:xfrm>
            <a:off x="2451652" y="4740509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  <a:hlinkClick r:id="rId3"/>
              </a:rPr>
              <a:t>Mirostat: A Neural Text Decoding Algorithm that Directly Controls Perplexity, 2021</a:t>
            </a:r>
            <a:endParaRPr lang="en-US" sz="1000" dirty="0">
              <a:latin typeface="Corbel" panose="020B0503020204020204" pitchFamily="34" charset="0"/>
            </a:endParaRPr>
          </a:p>
          <a:p>
            <a:pPr algn="ctr"/>
            <a:r>
              <a:rPr lang="en-US" sz="1000" dirty="0">
                <a:latin typeface="Corbel" panose="020B0503020204020204" pitchFamily="34" charset="0"/>
              </a:rPr>
              <a:t>[Slide: 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Tutorial on “Generating Text from Language Models”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  <a:endParaRPr lang="en-US" sz="1000" b="1" dirty="0">
              <a:latin typeface="Corbel" panose="020B0503020204020204" pitchFamily="34" charset="0"/>
            </a:endParaRPr>
          </a:p>
          <a:p>
            <a:pPr algn="ctr"/>
            <a:endParaRPr lang="en-US" sz="1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E2C87E-41A3-B520-62FD-2A1584663F2A}"/>
                  </a:ext>
                </a:extLst>
              </p:cNvPr>
              <p:cNvSpPr txBox="1"/>
              <p:nvPr/>
            </p:nvSpPr>
            <p:spPr>
              <a:xfrm>
                <a:off x="3217129" y="4468223"/>
                <a:ext cx="1886885" cy="225877"/>
              </a:xfrm>
              <a:prstGeom prst="wedgeRoundRectCallout">
                <a:avLst>
                  <a:gd name="adj1" fmla="val 31646"/>
                  <a:gd name="adj2" fmla="val -116642"/>
                  <a:gd name="adj3" fmla="val 16667"/>
                </a:avLst>
              </a:prstGeom>
              <a:solidFill>
                <a:srgbClr val="DCECFF"/>
              </a:solidFill>
              <a:ln w="127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marL="165100" marR="157480" algn="ctr">
                  <a:lnSpc>
                    <a:spcPct val="101899"/>
                  </a:lnSpc>
                  <a:spcBef>
                    <a:spcPts val="245"/>
                  </a:spcBef>
                </a:pP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Typical of small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E2C87E-41A3-B520-62FD-2A1584663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29" y="4468223"/>
                <a:ext cx="1886885" cy="225877"/>
              </a:xfrm>
              <a:prstGeom prst="wedgeRoundRectCallout">
                <a:avLst>
                  <a:gd name="adj1" fmla="val 31646"/>
                  <a:gd name="adj2" fmla="val -116642"/>
                  <a:gd name="adj3" fmla="val 16667"/>
                </a:avLst>
              </a:prstGeom>
              <a:blipFill>
                <a:blip r:embed="rId5"/>
                <a:stretch>
                  <a:fillRect b="-21875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04199E-49EE-F406-E408-4FB287FD1FF1}"/>
                  </a:ext>
                </a:extLst>
              </p:cNvPr>
              <p:cNvSpPr txBox="1"/>
              <p:nvPr/>
            </p:nvSpPr>
            <p:spPr>
              <a:xfrm>
                <a:off x="5761463" y="4468222"/>
                <a:ext cx="1886885" cy="225877"/>
              </a:xfrm>
              <a:prstGeom prst="wedgeRoundRectCallout">
                <a:avLst>
                  <a:gd name="adj1" fmla="val -30112"/>
                  <a:gd name="adj2" fmla="val -111705"/>
                  <a:gd name="adj3" fmla="val 16667"/>
                </a:avLst>
              </a:prstGeom>
              <a:solidFill>
                <a:srgbClr val="DCECFF"/>
              </a:solidFill>
              <a:ln w="127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marL="165100" marR="157480" algn="ctr">
                  <a:lnSpc>
                    <a:spcPct val="101899"/>
                  </a:lnSpc>
                  <a:spcBef>
                    <a:spcPts val="245"/>
                  </a:spcBef>
                </a:pP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Typical of large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04199E-49EE-F406-E408-4FB287FD1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63" y="4468222"/>
                <a:ext cx="1886885" cy="225877"/>
              </a:xfrm>
              <a:prstGeom prst="wedgeRoundRectCallout">
                <a:avLst>
                  <a:gd name="adj1" fmla="val -30112"/>
                  <a:gd name="adj2" fmla="val -111705"/>
                  <a:gd name="adj3" fmla="val 16667"/>
                </a:avLst>
              </a:prstGeom>
              <a:blipFill>
                <a:blip r:embed="rId6"/>
                <a:stretch>
                  <a:fillRect b="-21875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7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D98D-67DF-363C-CDD2-72D694C1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5B9F1-E36E-8B2F-A961-B2C210BB1C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information theory, is a set of sequences whose prob is close to a “typical” value.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where:</a:t>
            </a:r>
          </a:p>
          <a:p>
            <a:endParaRPr lang="en-US" dirty="0"/>
          </a:p>
          <a:p>
            <a:r>
              <a:rPr lang="en-US" dirty="0"/>
              <a:t>Taking the log of all sides: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EAA70-DEDE-DF6C-53CC-ED922EEE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882078"/>
            <a:ext cx="62230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C6BC71-9F8D-BD57-1E37-DE0DA430C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01" y="2601502"/>
            <a:ext cx="2852699" cy="585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E6699-5E3F-B3EA-3598-F60214D60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689" y="3769691"/>
            <a:ext cx="5821100" cy="69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2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F30C-6D70-18E3-ECEA-419DE946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Decoding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598B8-22E2-02E4-BEAF-3EFE534C72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Select the set of tokens that are locally “typical”.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Based on the assumption that natural language has an </a:t>
            </a:r>
            <a:r>
              <a:rPr lang="en-US" dirty="0">
                <a:solidFill>
                  <a:schemeClr val="accent1"/>
                </a:solidFill>
              </a:rPr>
              <a:t>information content </a:t>
            </a:r>
            <a:r>
              <a:rPr lang="en-US" dirty="0"/>
              <a:t>close to the </a:t>
            </a:r>
            <a:r>
              <a:rPr lang="en-US" dirty="0">
                <a:solidFill>
                  <a:srgbClr val="C00000"/>
                </a:solidFill>
              </a:rPr>
              <a:t>expected information content </a:t>
            </a:r>
            <a:r>
              <a:rPr lang="en-US" dirty="0"/>
              <a:t>given prior context.</a:t>
            </a:r>
          </a:p>
          <a:p>
            <a:r>
              <a:rPr lang="en-US" dirty="0"/>
              <a:t>Locally typical sampling does not necessarily select high-probability tokens, avoiding repeated or dull text and promoting lexical diversity.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E6CDB-B64F-EFD4-E4E0-2AA80E135701}"/>
              </a:ext>
            </a:extLst>
          </p:cNvPr>
          <p:cNvSpPr txBox="1"/>
          <p:nvPr/>
        </p:nvSpPr>
        <p:spPr>
          <a:xfrm>
            <a:off x="2451652" y="473493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  <a:hlinkClick r:id="rId2"/>
              </a:rPr>
              <a:t>Locally Typical Sampling, 2023</a:t>
            </a:r>
            <a:endParaRPr lang="en-US" sz="1000" dirty="0">
              <a:latin typeface="Corbel" panose="020B0503020204020204" pitchFamily="34" charset="0"/>
            </a:endParaRPr>
          </a:p>
          <a:p>
            <a:pPr algn="ctr"/>
            <a:r>
              <a:rPr lang="en-US" sz="1000" dirty="0">
                <a:latin typeface="Corbel" panose="020B0503020204020204" pitchFamily="34" charset="0"/>
              </a:rPr>
              <a:t>[Slide: 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Tutorial on “Generating Text from Language Models”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  <a:endParaRPr lang="en-US" sz="1000" b="1" dirty="0">
              <a:latin typeface="Corbel" panose="020B0503020204020204" pitchFamily="34" charset="0"/>
            </a:endParaRPr>
          </a:p>
          <a:p>
            <a:pPr algn="ctr"/>
            <a:endParaRPr lang="en-US" sz="1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7C60046-B8C5-ED40-BDE6-9EF1A67523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541" y="1692409"/>
                <a:ext cx="7324497" cy="1758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000" b="1" dirty="0">
                                    <a:solidFill>
                                      <a:schemeClr val="tx1"/>
                                    </a:solidFill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limLow>
                                  <m:limLow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acc>
                                      <m:accPr>
                                        <m:chr m:val="̃"/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⊂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lim>
                                </m:limLow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|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&lt;</m:t>
                                            </m:r>
                                            <m:r>
                                              <a:rPr lang="en-US" sz="20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dirty="0">
                                        <a:solidFill>
                                          <a:srgbClr val="C00000"/>
                                        </a:solidFill>
                                      </a:rPr>
                                      <m:t>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dirty="0">
                                        <a:solidFill>
                                          <a:srgbClr val="C00000"/>
                                        </a:solidFill>
                                      </a:rPr>
                                      <m:t>(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dirty="0">
                                        <a:solidFill>
                                          <a:srgbClr val="C00000"/>
                                        </a:solidFill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en-US" sz="2000" dirty="0">
                                        <a:solidFill>
                                          <a:srgbClr val="C00000"/>
                                        </a:solidFill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7C60046-B8C5-ED40-BDE6-9EF1A6752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41" y="1692409"/>
                <a:ext cx="7324497" cy="1758682"/>
              </a:xfrm>
              <a:prstGeom prst="rect">
                <a:avLst/>
              </a:prstGeom>
              <a:blipFill>
                <a:blip r:embed="rId4"/>
                <a:stretch>
                  <a:fillRect r="-7612" b="-7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E7790-CEF0-C312-98D0-6603286E574F}"/>
                  </a:ext>
                </a:extLst>
              </p:cNvPr>
              <p:cNvSpPr txBox="1"/>
              <p:nvPr/>
            </p:nvSpPr>
            <p:spPr>
              <a:xfrm>
                <a:off x="6196902" y="2324907"/>
                <a:ext cx="2950272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E7790-CEF0-C312-98D0-6603286E5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02" y="2324907"/>
                <a:ext cx="2950272" cy="1022524"/>
              </a:xfrm>
              <a:prstGeom prst="rect">
                <a:avLst/>
              </a:prstGeom>
              <a:blipFill>
                <a:blip r:embed="rId5"/>
                <a:stretch>
                  <a:fillRect l="-7296" t="-87805" b="-137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83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7D62-A37B-1805-9AD0-CC003B819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D9E332-ACF1-FA0B-D4AC-3184AA9251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33919" y="107119"/>
                <a:ext cx="8610081" cy="8575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dirty="0"/>
                  <a:t>-Sampling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D9E332-ACF1-FA0B-D4AC-3184AA925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3919" y="107119"/>
                <a:ext cx="8610081" cy="857542"/>
              </a:xfrm>
              <a:blipFill>
                <a:blip r:embed="rId3"/>
                <a:stretch>
                  <a:fillRect l="-590" b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4235E-B333-BD68-3D59-97F97DBFC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Enforces the concurrent application of two principles: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Absolute probability principle: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The scoring function shouldn’t truncate high-probability tokens above a small threshold.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Relative probability principle:</a:t>
            </a:r>
            <a:r>
              <a:rPr lang="en-US" b="1" dirty="0"/>
              <a:t> </a:t>
            </a:r>
            <a:r>
              <a:rPr lang="en-US" dirty="0"/>
              <a:t>The scoring function should only truncate low-probability words if they are low relative to the rest of the distribution.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24257-31D1-B48F-8C9B-55CED751DDAE}"/>
              </a:ext>
            </a:extLst>
          </p:cNvPr>
          <p:cNvSpPr txBox="1"/>
          <p:nvPr/>
        </p:nvSpPr>
        <p:spPr>
          <a:xfrm>
            <a:off x="2451652" y="473493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  <a:hlinkClick r:id="rId4"/>
              </a:rPr>
              <a:t>Truncation Sampling as Language Model </a:t>
            </a:r>
            <a:r>
              <a:rPr lang="en-US" sz="1000" dirty="0" err="1">
                <a:latin typeface="Corbel" panose="020B0503020204020204" pitchFamily="34" charset="0"/>
                <a:hlinkClick r:id="rId4"/>
              </a:rPr>
              <a:t>Desmoothing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, 2022</a:t>
            </a:r>
            <a:endParaRPr lang="en-US" sz="1000" dirty="0">
              <a:latin typeface="Corbel" panose="020B0503020204020204" pitchFamily="34" charset="0"/>
            </a:endParaRPr>
          </a:p>
          <a:p>
            <a:pPr algn="ctr"/>
            <a:r>
              <a:rPr lang="en-US" sz="1000" dirty="0">
                <a:latin typeface="Corbel" panose="020B0503020204020204" pitchFamily="34" charset="0"/>
              </a:rPr>
              <a:t>[Slide: 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Tutorial on “Generating Text from Language Models”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  <a:endParaRPr lang="en-US" sz="1000" b="1" dirty="0">
              <a:latin typeface="Corbel" panose="020B0503020204020204" pitchFamily="34" charset="0"/>
            </a:endParaRPr>
          </a:p>
          <a:p>
            <a:pPr algn="ctr"/>
            <a:endParaRPr lang="en-US" sz="1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4B6DC5-10ED-DC88-0D0F-2986C2C437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666" y="2571750"/>
                <a:ext cx="7324497" cy="1758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000" b="1" dirty="0">
                                    <a:solidFill>
                                      <a:schemeClr val="tx1"/>
                                    </a:solidFill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|"/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1" dirty="0">
                                    <a:solidFill>
                                      <a:schemeClr val="tx1"/>
                                    </a:solidFill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</a:rPr>
                                  <m:t> &gt; 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}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otherwise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64B6DC5-10ED-DC88-0D0F-2986C2C4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66" y="2571750"/>
                <a:ext cx="7324497" cy="1758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9D43AE-3728-2DE8-1038-117BA9F8E732}"/>
                  </a:ext>
                </a:extLst>
              </p:cNvPr>
              <p:cNvSpPr txBox="1"/>
              <p:nvPr/>
            </p:nvSpPr>
            <p:spPr>
              <a:xfrm>
                <a:off x="4873082" y="3339669"/>
                <a:ext cx="4363301" cy="40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  <m:r>
                            <a:rPr lang="en-U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(−</m:t>
                          </m:r>
                          <m:r>
                            <a:rPr lang="en-U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(.|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000" i="1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9D43AE-3728-2DE8-1038-117BA9F8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082" y="3339669"/>
                <a:ext cx="4363301" cy="403572"/>
              </a:xfrm>
              <a:prstGeom prst="rect">
                <a:avLst/>
              </a:prstGeom>
              <a:blipFill>
                <a:blip r:embed="rId7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67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BEF-0EBD-7500-DB49-B8011041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Greedy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EB3D6-6554-8E5A-1D82-5D4AFBB7ED53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Greedy: </a:t>
                </a:r>
                <a:r>
                  <a:rPr lang="en-US" dirty="0">
                    <a:solidFill>
                      <a:schemeClr val="tx1"/>
                    </a:solidFill>
                  </a:rPr>
                  <a:t>Deterministically choose most probable token according </a:t>
                </a:r>
                <a:r>
                  <a:rPr lang="en-US" b="1" dirty="0">
                    <a:solidFill>
                      <a:schemeClr val="tx1"/>
                    </a:solidFill>
                  </a:rPr>
                  <a:t>P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Challenge: </a:t>
                </a:r>
              </a:p>
              <a:p>
                <a:pPr lvl="1"/>
                <a:r>
                  <a:rPr lang="en-US" dirty="0"/>
                  <a:t>May repeat itself.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Generates boring results — not creative.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EB3D6-6554-8E5A-1D82-5D4AFBB7ED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4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EE63249-050C-81F4-66A7-976623BE31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7606" y="3086617"/>
                <a:ext cx="5217251" cy="868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/>
                            </a:solidFill>
                          </a:rPr>
                          <m:t>argmax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EE63249-050C-81F4-66A7-976623BE3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606" y="3086617"/>
                <a:ext cx="5217251" cy="868603"/>
              </a:xfrm>
              <a:prstGeom prst="rect">
                <a:avLst/>
              </a:prstGeom>
              <a:blipFill>
                <a:blip r:embed="rId5"/>
                <a:stretch>
                  <a:fillRect r="-2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63A0AE4-70CF-5A05-A2DC-693712899B9B}"/>
              </a:ext>
            </a:extLst>
          </p:cNvPr>
          <p:cNvSpPr/>
          <p:nvPr/>
        </p:nvSpPr>
        <p:spPr>
          <a:xfrm>
            <a:off x="3813509" y="4102364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6F6FA66-1712-E35C-5174-ECACB98DA6CF}"/>
              </a:ext>
            </a:extLst>
          </p:cNvPr>
          <p:cNvSpPr/>
          <p:nvPr/>
        </p:nvSpPr>
        <p:spPr>
          <a:xfrm>
            <a:off x="5863357" y="4067659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C3744-0152-4F6F-7F8F-DEEECF3A5BFF}"/>
              </a:ext>
            </a:extLst>
          </p:cNvPr>
          <p:cNvSpPr txBox="1"/>
          <p:nvPr/>
        </p:nvSpPr>
        <p:spPr>
          <a:xfrm>
            <a:off x="718937" y="4211631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299651-3AF1-1DCF-0F2B-848DF778D77C}"/>
              </a:ext>
            </a:extLst>
          </p:cNvPr>
          <p:cNvGrpSpPr/>
          <p:nvPr/>
        </p:nvGrpSpPr>
        <p:grpSpPr>
          <a:xfrm>
            <a:off x="6582378" y="3770827"/>
            <a:ext cx="1384431" cy="1016534"/>
            <a:chOff x="6053458" y="1801327"/>
            <a:chExt cx="1384431" cy="1016534"/>
          </a:xfrm>
        </p:grpSpPr>
        <p:pic>
          <p:nvPicPr>
            <p:cNvPr id="13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90D4711F-AF34-1483-E0FA-4FC2D8BAC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E3C62-D771-8E5C-1110-48C91DCB0991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74206B-B3C3-2E06-9971-C9CB5220798A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ED32505-8651-D8C4-F930-708479EAA21C}"/>
              </a:ext>
            </a:extLst>
          </p:cNvPr>
          <p:cNvSpPr/>
          <p:nvPr/>
        </p:nvSpPr>
        <p:spPr>
          <a:xfrm>
            <a:off x="4510753" y="4024246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CB5EDF-7601-D4EF-1D9E-BA39CC221404}"/>
              </a:ext>
            </a:extLst>
          </p:cNvPr>
          <p:cNvSpPr txBox="1"/>
          <p:nvPr/>
        </p:nvSpPr>
        <p:spPr>
          <a:xfrm>
            <a:off x="2286000" y="490482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The Curious Case of Neural Text Degeneration, Holtzman et al., 2020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2B12FE-BCBF-8230-F368-EDEDC53C4A4B}"/>
              </a:ext>
            </a:extLst>
          </p:cNvPr>
          <p:cNvSpPr txBox="1"/>
          <p:nvPr/>
        </p:nvSpPr>
        <p:spPr>
          <a:xfrm>
            <a:off x="3596679" y="1878860"/>
            <a:ext cx="562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“I went to the place that the place 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that the place that the place ...”</a:t>
            </a:r>
          </a:p>
        </p:txBody>
      </p:sp>
    </p:spTree>
    <p:extLst>
      <p:ext uri="{BB962C8B-B14F-4D97-AF65-F5344CB8AC3E}">
        <p14:creationId xmlns:p14="http://schemas.microsoft.com/office/powerpoint/2010/main" val="245031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BEF-0EBD-7500-DB49-B8011041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9" y="107119"/>
            <a:ext cx="8849802" cy="857542"/>
          </a:xfrm>
        </p:spPr>
        <p:txBody>
          <a:bodyPr>
            <a:normAutofit/>
          </a:bodyPr>
          <a:lstStyle/>
          <a:p>
            <a:r>
              <a:rPr lang="en-US" dirty="0"/>
              <a:t>Sampling from the whole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EB3D6-6554-8E5A-1D82-5D4AFBB7ED53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Sample according to multinomial distribution given by </a:t>
                </a:r>
                <a:r>
                  <a:rPr lang="en-US" b="1" dirty="0">
                    <a:solidFill>
                      <a:schemeClr val="tx1"/>
                    </a:solidFill>
                  </a:rPr>
                  <a:t>P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EB3D6-6554-8E5A-1D82-5D4AFBB7ED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63A0AE4-70CF-5A05-A2DC-693712899B9B}"/>
              </a:ext>
            </a:extLst>
          </p:cNvPr>
          <p:cNvSpPr/>
          <p:nvPr/>
        </p:nvSpPr>
        <p:spPr>
          <a:xfrm>
            <a:off x="3813509" y="4102364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6F6FA66-1712-E35C-5174-ECACB98DA6CF}"/>
              </a:ext>
            </a:extLst>
          </p:cNvPr>
          <p:cNvSpPr/>
          <p:nvPr/>
        </p:nvSpPr>
        <p:spPr>
          <a:xfrm>
            <a:off x="5863357" y="4067659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C3744-0152-4F6F-7F8F-DEEECF3A5BFF}"/>
              </a:ext>
            </a:extLst>
          </p:cNvPr>
          <p:cNvSpPr txBox="1"/>
          <p:nvPr/>
        </p:nvSpPr>
        <p:spPr>
          <a:xfrm>
            <a:off x="718937" y="4211631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299651-3AF1-1DCF-0F2B-848DF778D77C}"/>
              </a:ext>
            </a:extLst>
          </p:cNvPr>
          <p:cNvGrpSpPr/>
          <p:nvPr/>
        </p:nvGrpSpPr>
        <p:grpSpPr>
          <a:xfrm>
            <a:off x="6582378" y="3770827"/>
            <a:ext cx="1384431" cy="1016534"/>
            <a:chOff x="6053458" y="1801327"/>
            <a:chExt cx="1384431" cy="1016534"/>
          </a:xfrm>
        </p:grpSpPr>
        <p:pic>
          <p:nvPicPr>
            <p:cNvPr id="13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90D4711F-AF34-1483-E0FA-4FC2D8BAC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E3C62-D771-8E5C-1110-48C91DCB0991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74206B-B3C3-2E06-9971-C9CB5220798A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ED32505-8651-D8C4-F930-708479EAA21C}"/>
              </a:ext>
            </a:extLst>
          </p:cNvPr>
          <p:cNvSpPr/>
          <p:nvPr/>
        </p:nvSpPr>
        <p:spPr>
          <a:xfrm>
            <a:off x="4510753" y="4024246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E00D5D-86D0-A85D-C3AB-D7EE7DCF4065}"/>
              </a:ext>
            </a:extLst>
          </p:cNvPr>
          <p:cNvSpPr txBox="1"/>
          <p:nvPr/>
        </p:nvSpPr>
        <p:spPr>
          <a:xfrm>
            <a:off x="2286000" y="490482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The Curious Case of Neural Text Degeneration, Holtzman et al., 2020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179BFD1-2506-923D-EED5-6A7D9A7D4D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7606" y="3086617"/>
                <a:ext cx="5217251" cy="868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179BFD1-2506-923D-EED5-6A7D9A7D4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606" y="3086617"/>
                <a:ext cx="5217251" cy="868603"/>
              </a:xfrm>
              <a:prstGeom prst="rect">
                <a:avLst/>
              </a:prstGeom>
              <a:blipFill>
                <a:blip r:embed="rId6"/>
                <a:stretch>
                  <a:fillRect r="-24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83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3D5D-41CE-BCC7-ED64-6D2AE29E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</a:t>
            </a:r>
            <a:r>
              <a:rPr lang="en-US" dirty="0" err="1"/>
              <a:t>Softmax</a:t>
            </a:r>
            <a:r>
              <a:rPr lang="en-US" dirty="0"/>
              <a:t> Temperature Parameter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EA9A5-06C5-B31F-3770-04B7B199B7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Let’s add parameter T to our </a:t>
            </a:r>
            <a:r>
              <a:rPr lang="en-US" dirty="0" err="1"/>
              <a:t>Softmax</a:t>
            </a:r>
            <a:r>
              <a:rPr lang="en-US" dirty="0"/>
              <a:t> definition:  </a:t>
            </a:r>
          </a:p>
          <a:p>
            <a:r>
              <a:rPr lang="en-US" dirty="0"/>
              <a:t>Suppose if T=1 (i.e., no </a:t>
            </a:r>
            <a:r>
              <a:rPr lang="en-US" dirty="0" err="1"/>
              <a:t>Softmax</a:t>
            </a:r>
            <a:r>
              <a:rPr lang="en-US" dirty="0"/>
              <a:t>) the </a:t>
            </a:r>
            <a:r>
              <a:rPr lang="en-US" dirty="0" err="1"/>
              <a:t>dist</a:t>
            </a:r>
            <a:r>
              <a:rPr lang="en-US" dirty="0"/>
              <a:t> looks like this: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Question: </a:t>
            </a:r>
            <a:r>
              <a:rPr lang="en-US" dirty="0"/>
              <a:t>How will </a:t>
            </a:r>
            <a:r>
              <a:rPr lang="en-US" dirty="0">
                <a:solidFill>
                  <a:srgbClr val="006700"/>
                </a:solidFill>
              </a:rPr>
              <a:t>increasing</a:t>
            </a:r>
            <a:r>
              <a:rPr lang="en-US" dirty="0"/>
              <a:t> T it change this distribution? </a:t>
            </a:r>
          </a:p>
        </p:txBody>
      </p:sp>
      <p:pic>
        <p:nvPicPr>
          <p:cNvPr id="4" name="Picture 4" descr="How to set sampling temperature for GPT models | by Isaac Misri | Medium">
            <a:extLst>
              <a:ext uri="{FF2B5EF4-FFF2-40B4-BE49-F238E27FC236}">
                <a16:creationId xmlns:a16="http://schemas.microsoft.com/office/drawing/2014/main" id="{879EF4AA-9F16-AB92-E29D-D9D6D0F24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4" t="15969" r="39686" b="6411"/>
          <a:stretch/>
        </p:blipFill>
        <p:spPr bwMode="auto">
          <a:xfrm>
            <a:off x="3935506" y="2220704"/>
            <a:ext cx="1272987" cy="181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to set sampling temperature for GPT models | by Isaac Misri | Medium">
            <a:extLst>
              <a:ext uri="{FF2B5EF4-FFF2-40B4-BE49-F238E27FC236}">
                <a16:creationId xmlns:a16="http://schemas.microsoft.com/office/drawing/2014/main" id="{BC2849CA-3D22-B741-0784-C008CAC55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7" t="15969" r="59223" b="6411"/>
          <a:stretch/>
        </p:blipFill>
        <p:spPr bwMode="auto">
          <a:xfrm>
            <a:off x="1762984" y="2536012"/>
            <a:ext cx="1272987" cy="181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ow to set sampling temperature for GPT models | by Isaac Misri | Medium">
            <a:extLst>
              <a:ext uri="{FF2B5EF4-FFF2-40B4-BE49-F238E27FC236}">
                <a16:creationId xmlns:a16="http://schemas.microsoft.com/office/drawing/2014/main" id="{33EE9DBC-AF37-09E3-C5AF-B035A8E7A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3" t="15969" r="19827" b="6411"/>
          <a:stretch/>
        </p:blipFill>
        <p:spPr bwMode="auto">
          <a:xfrm>
            <a:off x="6067224" y="2536012"/>
            <a:ext cx="1272987" cy="181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DE0373-C451-B6BD-02D0-D81AA8391A0E}"/>
                  </a:ext>
                </a:extLst>
              </p:cNvPr>
              <p:cNvSpPr txBox="1"/>
              <p:nvPr/>
            </p:nvSpPr>
            <p:spPr>
              <a:xfrm>
                <a:off x="6272792" y="1158914"/>
                <a:ext cx="2001836" cy="784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DE0373-C451-B6BD-02D0-D81AA8391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792" y="1158914"/>
                <a:ext cx="2001836" cy="784125"/>
              </a:xfrm>
              <a:prstGeom prst="rect">
                <a:avLst/>
              </a:prstGeom>
              <a:blipFill>
                <a:blip r:embed="rId4"/>
                <a:stretch>
                  <a:fillRect l="-7547" t="-17460" b="-84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D8E99984-D999-360D-8BD2-71A6D00A31A1}"/>
              </a:ext>
            </a:extLst>
          </p:cNvPr>
          <p:cNvSpPr/>
          <p:nvPr/>
        </p:nvSpPr>
        <p:spPr>
          <a:xfrm rot="1917022">
            <a:off x="5447965" y="3115652"/>
            <a:ext cx="379788" cy="327147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DD82731-D42E-AB53-6559-2E1966AF93B0}"/>
              </a:ext>
            </a:extLst>
          </p:cNvPr>
          <p:cNvSpPr/>
          <p:nvPr/>
        </p:nvSpPr>
        <p:spPr>
          <a:xfrm rot="8663317">
            <a:off x="3275444" y="3111380"/>
            <a:ext cx="379788" cy="327147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55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BEF-0EBD-7500-DB49-B8011041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>
            <a:normAutofit/>
          </a:bodyPr>
          <a:lstStyle/>
          <a:p>
            <a:r>
              <a:rPr lang="en-US" dirty="0"/>
              <a:t>Quiz: Guess the Temperature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EB3D6-6554-8E5A-1D82-5D4AFBB7ED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1028" name="Picture 4" descr="How to set sampling temperature for GPT models | by Isaac Misri | Medium">
            <a:extLst>
              <a:ext uri="{FF2B5EF4-FFF2-40B4-BE49-F238E27FC236}">
                <a16:creationId xmlns:a16="http://schemas.microsoft.com/office/drawing/2014/main" id="{DDF20A5A-6D77-56E9-C0EB-D19A61AD2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7" b="6411"/>
          <a:stretch/>
        </p:blipFill>
        <p:spPr bwMode="auto">
          <a:xfrm>
            <a:off x="87972" y="2110938"/>
            <a:ext cx="8795874" cy="242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67A41-EB77-8EEF-C488-EE4FC1E8259D}"/>
              </a:ext>
            </a:extLst>
          </p:cNvPr>
          <p:cNvSpPr txBox="1"/>
          <p:nvPr/>
        </p:nvSpPr>
        <p:spPr>
          <a:xfrm>
            <a:off x="3925735" y="1803162"/>
            <a:ext cx="14701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T=1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FD020-1A62-7D59-36AF-0611087053BE}"/>
              </a:ext>
            </a:extLst>
          </p:cNvPr>
          <p:cNvSpPr txBox="1"/>
          <p:nvPr/>
        </p:nvSpPr>
        <p:spPr>
          <a:xfrm>
            <a:off x="5599338" y="1810291"/>
            <a:ext cx="14701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T=1.5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3233E-6CFB-AE13-CEA7-3FC90F713276}"/>
              </a:ext>
            </a:extLst>
          </p:cNvPr>
          <p:cNvSpPr txBox="1"/>
          <p:nvPr/>
        </p:nvSpPr>
        <p:spPr>
          <a:xfrm>
            <a:off x="7343556" y="1803161"/>
            <a:ext cx="14701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T=50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002BA-5162-802F-9D9E-73D06CEEC1BF}"/>
              </a:ext>
            </a:extLst>
          </p:cNvPr>
          <p:cNvSpPr txBox="1"/>
          <p:nvPr/>
        </p:nvSpPr>
        <p:spPr>
          <a:xfrm>
            <a:off x="524666" y="1810291"/>
            <a:ext cx="14701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T=0.2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6296A-6557-154E-323B-74D0A53B614E}"/>
              </a:ext>
            </a:extLst>
          </p:cNvPr>
          <p:cNvSpPr txBox="1"/>
          <p:nvPr/>
        </p:nvSpPr>
        <p:spPr>
          <a:xfrm>
            <a:off x="2252132" y="1803161"/>
            <a:ext cx="14701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T=0.7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A0D6796-EC3C-6D24-3095-9E34EA5936A6}"/>
              </a:ext>
            </a:extLst>
          </p:cNvPr>
          <p:cNvSpPr/>
          <p:nvPr/>
        </p:nvSpPr>
        <p:spPr>
          <a:xfrm rot="16200000">
            <a:off x="7950512" y="4529677"/>
            <a:ext cx="419643" cy="438977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3CE8F12-FB4E-50B1-E9C0-13A8606F903D}"/>
              </a:ext>
            </a:extLst>
          </p:cNvPr>
          <p:cNvSpPr/>
          <p:nvPr/>
        </p:nvSpPr>
        <p:spPr>
          <a:xfrm rot="16200000">
            <a:off x="993967" y="4481158"/>
            <a:ext cx="419643" cy="438977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DF298A1-4AC9-C842-0A0B-2CDFD2AA8C58}"/>
              </a:ext>
            </a:extLst>
          </p:cNvPr>
          <p:cNvSpPr/>
          <p:nvPr/>
        </p:nvSpPr>
        <p:spPr>
          <a:xfrm rot="16200000">
            <a:off x="6213380" y="4525649"/>
            <a:ext cx="419643" cy="438977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9DEF072-9054-B184-2DB9-51A5C3C68595}"/>
              </a:ext>
            </a:extLst>
          </p:cNvPr>
          <p:cNvSpPr/>
          <p:nvPr/>
        </p:nvSpPr>
        <p:spPr>
          <a:xfrm rot="16200000">
            <a:off x="2777381" y="4532130"/>
            <a:ext cx="419643" cy="438977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4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E0206-48FC-0C6C-9C58-7D9379549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E8BA-7130-B7D3-D6A0-2E5E6527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9" y="107119"/>
            <a:ext cx="8849802" cy="857542"/>
          </a:xfrm>
        </p:spPr>
        <p:txBody>
          <a:bodyPr>
            <a:normAutofit/>
          </a:bodyPr>
          <a:lstStyle/>
          <a:p>
            <a:r>
              <a:rPr lang="en-US" dirty="0"/>
              <a:t>Temperature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A7935-DF3F-D820-23EE-459AB72D4AD5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Sample according to multinomial distribution given by </a:t>
                </a:r>
                <a:r>
                  <a:rPr lang="en-US" b="1" dirty="0" err="1"/>
                  <a:t>Softmax</a:t>
                </a:r>
                <a:r>
                  <a:rPr lang="en-US" b="1" dirty="0"/>
                  <a:t> [ </a:t>
                </a:r>
                <a:r>
                  <a:rPr lang="en-US" b="1" dirty="0">
                    <a:solidFill>
                      <a:schemeClr val="tx1"/>
                    </a:solidFill>
                  </a:rPr>
                  <a:t>P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] 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A7935-DF3F-D820-23EE-459AB72D4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048876AE-4F02-E021-B41D-380A6BA89E26}"/>
              </a:ext>
            </a:extLst>
          </p:cNvPr>
          <p:cNvSpPr/>
          <p:nvPr/>
        </p:nvSpPr>
        <p:spPr>
          <a:xfrm>
            <a:off x="3813509" y="4102364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4663DFA-84AC-A268-7EFE-BA7CE6F54C58}"/>
              </a:ext>
            </a:extLst>
          </p:cNvPr>
          <p:cNvSpPr/>
          <p:nvPr/>
        </p:nvSpPr>
        <p:spPr>
          <a:xfrm>
            <a:off x="5863357" y="4067659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50F3A-1E0C-E979-DC42-5812732E0F4E}"/>
              </a:ext>
            </a:extLst>
          </p:cNvPr>
          <p:cNvSpPr txBox="1"/>
          <p:nvPr/>
        </p:nvSpPr>
        <p:spPr>
          <a:xfrm>
            <a:off x="718937" y="4211631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0A06DA-D2AD-B3F5-C732-DE489938F27A}"/>
              </a:ext>
            </a:extLst>
          </p:cNvPr>
          <p:cNvGrpSpPr/>
          <p:nvPr/>
        </p:nvGrpSpPr>
        <p:grpSpPr>
          <a:xfrm>
            <a:off x="6582378" y="3770827"/>
            <a:ext cx="1384431" cy="1016534"/>
            <a:chOff x="6053458" y="1801327"/>
            <a:chExt cx="1384431" cy="1016534"/>
          </a:xfrm>
        </p:grpSpPr>
        <p:pic>
          <p:nvPicPr>
            <p:cNvPr id="13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66207C4F-9D72-CC32-7F27-64750646CD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5F33EB-A09C-9A30-7C3E-5B1CFD150E80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1BA15C-D531-ABE9-09B4-A77255504199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D5DDB2-8ACF-27BA-AF9B-F5BB7A73CDFB}"/>
              </a:ext>
            </a:extLst>
          </p:cNvPr>
          <p:cNvSpPr/>
          <p:nvPr/>
        </p:nvSpPr>
        <p:spPr>
          <a:xfrm>
            <a:off x="4510753" y="4024246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5959F-9BE6-47C2-A67E-54DA48BCE2B4}"/>
              </a:ext>
            </a:extLst>
          </p:cNvPr>
          <p:cNvSpPr txBox="1"/>
          <p:nvPr/>
        </p:nvSpPr>
        <p:spPr>
          <a:xfrm>
            <a:off x="2286000" y="490482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The Curious Case of Neural Text Degeneration, Holtzman et al., 2020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63200AA7-9442-E5BC-CA7E-7B891C781A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1658" y="3296871"/>
                <a:ext cx="6138857" cy="868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</a:rPr>
                  <a:t>Softmax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[ 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63200AA7-9442-E5BC-CA7E-7B891C781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658" y="3296871"/>
                <a:ext cx="6138857" cy="868603"/>
              </a:xfrm>
              <a:prstGeom prst="rect">
                <a:avLst/>
              </a:prstGeom>
              <a:blipFill>
                <a:blip r:embed="rId6"/>
                <a:stretch>
                  <a:fillRect r="-2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30CE7C-1DC0-6115-3FA8-5ACC513945E7}"/>
              </a:ext>
            </a:extLst>
          </p:cNvPr>
          <p:cNvCxnSpPr>
            <a:cxnSpLocks/>
          </p:cNvCxnSpPr>
          <p:nvPr/>
        </p:nvCxnSpPr>
        <p:spPr>
          <a:xfrm>
            <a:off x="1554396" y="3077860"/>
            <a:ext cx="6214566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38DC75-E27B-29AA-1C9D-470B245FFCEB}"/>
              </a:ext>
            </a:extLst>
          </p:cNvPr>
          <p:cNvSpPr txBox="1"/>
          <p:nvPr/>
        </p:nvSpPr>
        <p:spPr>
          <a:xfrm>
            <a:off x="6738124" y="2734559"/>
            <a:ext cx="1433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4BA353-3E21-2687-F4A3-D290F5BB4FB5}"/>
                  </a:ext>
                </a:extLst>
              </p:cNvPr>
              <p:cNvSpPr txBox="1"/>
              <p:nvPr/>
            </p:nvSpPr>
            <p:spPr>
              <a:xfrm>
                <a:off x="414277" y="1876516"/>
                <a:ext cx="1772202" cy="715089"/>
              </a:xfrm>
              <a:prstGeom prst="wedgeRoundRectCallout">
                <a:avLst>
                  <a:gd name="adj1" fmla="val 23790"/>
                  <a:gd name="adj2" fmla="val 63712"/>
                  <a:gd name="adj3" fmla="val 16667"/>
                </a:avLst>
              </a:prstGeom>
              <a:solidFill>
                <a:srgbClr val="DCECFF"/>
              </a:solidFill>
              <a:ln w="127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lvl="1" algn="ctr"/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this is similar to greedy (argmax) decoding</a:t>
                </a:r>
                <a:r>
                  <a:rPr lang="en-US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4BA353-3E21-2687-F4A3-D290F5BB4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77" y="1876516"/>
                <a:ext cx="1772202" cy="715089"/>
              </a:xfrm>
              <a:prstGeom prst="wedgeRoundRectCallout">
                <a:avLst>
                  <a:gd name="adj1" fmla="val 23790"/>
                  <a:gd name="adj2" fmla="val 63712"/>
                  <a:gd name="adj3" fmla="val 16667"/>
                </a:avLst>
              </a:prstGeom>
              <a:blipFill>
                <a:blip r:embed="rId7"/>
                <a:stretch>
                  <a:fillRect t="-3030" r="-2837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F9594C-ECED-89DB-B05A-0E10C3B41FD0}"/>
                  </a:ext>
                </a:extLst>
              </p:cNvPr>
              <p:cNvSpPr txBox="1"/>
              <p:nvPr/>
            </p:nvSpPr>
            <p:spPr>
              <a:xfrm>
                <a:off x="1389723" y="2789102"/>
                <a:ext cx="7453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F9594C-ECED-89DB-B05A-0E10C3B41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23" y="2789102"/>
                <a:ext cx="74535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B4A6CC-B25F-B342-B7C2-AF4B985EF746}"/>
                  </a:ext>
                </a:extLst>
              </p:cNvPr>
              <p:cNvSpPr txBox="1"/>
              <p:nvPr/>
            </p:nvSpPr>
            <p:spPr>
              <a:xfrm>
                <a:off x="2463398" y="2796290"/>
                <a:ext cx="7453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B4A6CC-B25F-B342-B7C2-AF4B985EF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98" y="2796290"/>
                <a:ext cx="74535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FC8BD3-6EB6-98B5-3A52-D76CE0C67A0F}"/>
                  </a:ext>
                </a:extLst>
              </p:cNvPr>
              <p:cNvSpPr txBox="1"/>
              <p:nvPr/>
            </p:nvSpPr>
            <p:spPr>
              <a:xfrm>
                <a:off x="4619338" y="2768824"/>
                <a:ext cx="7453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FC8BD3-6EB6-98B5-3A52-D76CE0C67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338" y="2768824"/>
                <a:ext cx="74535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FE6321-1389-591E-BEC7-811AF9A24CED}"/>
                  </a:ext>
                </a:extLst>
              </p:cNvPr>
              <p:cNvSpPr txBox="1"/>
              <p:nvPr/>
            </p:nvSpPr>
            <p:spPr>
              <a:xfrm>
                <a:off x="2463398" y="1872746"/>
                <a:ext cx="1638123" cy="715089"/>
              </a:xfrm>
              <a:prstGeom prst="wedgeRoundRectCallout">
                <a:avLst>
                  <a:gd name="adj1" fmla="val -27876"/>
                  <a:gd name="adj2" fmla="val 69962"/>
                  <a:gd name="adj3" fmla="val 16667"/>
                </a:avLst>
              </a:prstGeom>
              <a:solidFill>
                <a:srgbClr val="DCECFF"/>
              </a:solidFill>
              <a:ln w="127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lvl="1" algn="ctr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this is to sampling from LM distribution.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FE6321-1389-591E-BEC7-811AF9A24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98" y="1872746"/>
                <a:ext cx="1638123" cy="715089"/>
              </a:xfrm>
              <a:prstGeom prst="wedgeRoundRectCallout">
                <a:avLst>
                  <a:gd name="adj1" fmla="val -27876"/>
                  <a:gd name="adj2" fmla="val 69962"/>
                  <a:gd name="adj3" fmla="val 16667"/>
                </a:avLst>
              </a:prstGeom>
              <a:blipFill>
                <a:blip r:embed="rId11"/>
                <a:stretch>
                  <a:fillRect l="-2290" t="-1408" r="-6107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6D540A-2BF4-01E5-5835-50EC04C8EC17}"/>
                  </a:ext>
                </a:extLst>
              </p:cNvPr>
              <p:cNvSpPr txBox="1"/>
              <p:nvPr/>
            </p:nvSpPr>
            <p:spPr>
              <a:xfrm>
                <a:off x="4510754" y="1850079"/>
                <a:ext cx="1862546" cy="715089"/>
              </a:xfrm>
              <a:prstGeom prst="wedgeRoundRectCallout">
                <a:avLst>
                  <a:gd name="adj1" fmla="val -27876"/>
                  <a:gd name="adj2" fmla="val 69962"/>
                  <a:gd name="adj3" fmla="val 16667"/>
                </a:avLst>
              </a:prstGeom>
              <a:solidFill>
                <a:srgbClr val="DCECFF"/>
              </a:solidFill>
              <a:ln w="127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lvl="1" algn="ctr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r>
                  <a:rPr lang="en-US" dirty="0"/>
                  <a:t>, this is to sampling from near uninformative dist.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6D540A-2BF4-01E5-5835-50EC04C8E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754" y="1850079"/>
                <a:ext cx="1862546" cy="715089"/>
              </a:xfrm>
              <a:prstGeom prst="wedgeRoundRectCallout">
                <a:avLst>
                  <a:gd name="adj1" fmla="val -27876"/>
                  <a:gd name="adj2" fmla="val 69962"/>
                  <a:gd name="adj3" fmla="val 16667"/>
                </a:avLst>
              </a:prstGeom>
              <a:blipFill>
                <a:blip r:embed="rId12"/>
                <a:stretch>
                  <a:fillRect l="-2013" r="-5369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DAD-689F-299F-68D9-8AA19D9E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Temperature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02AFC-84D6-0D61-A001-5D3AA17E44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F3C05-6261-A6A4-A29B-72DD211D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70" y="1107497"/>
            <a:ext cx="6471155" cy="1445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6D320F-C8D7-7309-EE6A-A8D91D5AA574}"/>
              </a:ext>
            </a:extLst>
          </p:cNvPr>
          <p:cNvSpPr txBox="1"/>
          <p:nvPr/>
        </p:nvSpPr>
        <p:spPr>
          <a:xfrm>
            <a:off x="948736" y="4168460"/>
            <a:ext cx="2854638" cy="599526"/>
          </a:xfrm>
          <a:prstGeom prst="wedgeRoundRectCallout">
            <a:avLst>
              <a:gd name="adj1" fmla="val -24151"/>
              <a:gd name="adj2" fmla="val -40124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Peaky distributions lead to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repetitive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9F3BD-75C4-0327-0736-7F50BBF08064}"/>
              </a:ext>
            </a:extLst>
          </p:cNvPr>
          <p:cNvSpPr txBox="1"/>
          <p:nvPr/>
        </p:nvSpPr>
        <p:spPr>
          <a:xfrm>
            <a:off x="5755443" y="4129505"/>
            <a:ext cx="2854638" cy="627831"/>
          </a:xfrm>
          <a:prstGeom prst="wedgeRoundRectCallout">
            <a:avLst>
              <a:gd name="adj1" fmla="val -24151"/>
              <a:gd name="adj2" fmla="val -40124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Flat distributions lead to</a:t>
            </a:r>
          </a:p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incoherent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7352F-62AD-42E9-A811-8A4C5CA0DC68}"/>
              </a:ext>
            </a:extLst>
          </p:cNvPr>
          <p:cNvSpPr txBox="1"/>
          <p:nvPr/>
        </p:nvSpPr>
        <p:spPr>
          <a:xfrm>
            <a:off x="609600" y="2576268"/>
            <a:ext cx="41280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day a cat decided to climb a tree but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caught by a dog. The cat was taken to the vet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the vet said the cat had a broken leg. 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</a:p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 was then taken to the vet and the vet said</a:t>
            </a:r>
          </a:p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cat had a broken leg and was in a lot of</a:t>
            </a:r>
          </a:p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pain. The cat was then .....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A6AA5-50AE-D4BB-98F3-D3B932BBD824}"/>
              </a:ext>
            </a:extLst>
          </p:cNvPr>
          <p:cNvSpPr txBox="1"/>
          <p:nvPr/>
        </p:nvSpPr>
        <p:spPr>
          <a:xfrm>
            <a:off x="4890052" y="2609398"/>
            <a:ext cx="41280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day a cat decided to climb a tree but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did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properly rock climb, Zoo workers put her</a:t>
            </a:r>
          </a:p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(feet down), disastrously Raphael</a:t>
            </a:r>
          </a:p>
          <a:p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Staonymusensht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October 28, 2014 at 12:38</a:t>
            </a:r>
          </a:p>
          <a:p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PM Hot Cat written by .....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53A93-6D4E-F386-B57E-FB3EB9E596D1}"/>
              </a:ext>
            </a:extLst>
          </p:cNvPr>
          <p:cNvSpPr txBox="1"/>
          <p:nvPr/>
        </p:nvSpPr>
        <p:spPr>
          <a:xfrm>
            <a:off x="2451652" y="487905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[Slide: 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Tutorial on “Generating Text from Language Models”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3630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BEF-0EBD-7500-DB49-B8011041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>
            <a:normAutofit/>
          </a:bodyPr>
          <a:lstStyle/>
          <a:p>
            <a:r>
              <a:rPr lang="en-US" dirty="0"/>
              <a:t>Top-k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EB3D6-6554-8E5A-1D82-5D4AFBB7ED53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Simply truncate the tail by selecting the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tokens with the largest probability.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Sample according to the truncated </a:t>
                </a:r>
                <a:r>
                  <a:rPr lang="en-US" i="1" dirty="0"/>
                  <a:t>score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(not a proper probability!)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EB3D6-6554-8E5A-1D82-5D4AFBB7ED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63A0AE4-70CF-5A05-A2DC-693712899B9B}"/>
              </a:ext>
            </a:extLst>
          </p:cNvPr>
          <p:cNvSpPr/>
          <p:nvPr/>
        </p:nvSpPr>
        <p:spPr>
          <a:xfrm>
            <a:off x="3813509" y="4102364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6F6FA66-1712-E35C-5174-ECACB98DA6CF}"/>
              </a:ext>
            </a:extLst>
          </p:cNvPr>
          <p:cNvSpPr/>
          <p:nvPr/>
        </p:nvSpPr>
        <p:spPr>
          <a:xfrm>
            <a:off x="5863357" y="4067659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C3744-0152-4F6F-7F8F-DEEECF3A5BFF}"/>
              </a:ext>
            </a:extLst>
          </p:cNvPr>
          <p:cNvSpPr txBox="1"/>
          <p:nvPr/>
        </p:nvSpPr>
        <p:spPr>
          <a:xfrm>
            <a:off x="718937" y="4211631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299651-3AF1-1DCF-0F2B-848DF778D77C}"/>
              </a:ext>
            </a:extLst>
          </p:cNvPr>
          <p:cNvGrpSpPr/>
          <p:nvPr/>
        </p:nvGrpSpPr>
        <p:grpSpPr>
          <a:xfrm>
            <a:off x="6582378" y="3770827"/>
            <a:ext cx="1384431" cy="1016534"/>
            <a:chOff x="6053458" y="1801327"/>
            <a:chExt cx="1384431" cy="1016534"/>
          </a:xfrm>
        </p:grpSpPr>
        <p:pic>
          <p:nvPicPr>
            <p:cNvPr id="13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90D4711F-AF34-1483-E0FA-4FC2D8BAC4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8E3C62-D771-8E5C-1110-48C91DCB0991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74206B-B3C3-2E06-9971-C9CB5220798A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ED32505-8651-D8C4-F930-708479EAA21C}"/>
              </a:ext>
            </a:extLst>
          </p:cNvPr>
          <p:cNvSpPr/>
          <p:nvPr/>
        </p:nvSpPr>
        <p:spPr>
          <a:xfrm>
            <a:off x="4510753" y="4024246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63C019-6F0C-3B41-CE9C-531629D153C4}"/>
              </a:ext>
            </a:extLst>
          </p:cNvPr>
          <p:cNvSpPr/>
          <p:nvPr/>
        </p:nvSpPr>
        <p:spPr>
          <a:xfrm>
            <a:off x="6682955" y="3789530"/>
            <a:ext cx="1266904" cy="495869"/>
          </a:xfrm>
          <a:prstGeom prst="rect">
            <a:avLst/>
          </a:prstGeom>
          <a:solidFill>
            <a:srgbClr val="FF0000">
              <a:alpha val="7059"/>
            </a:srgbClr>
          </a:solidFill>
          <a:ln>
            <a:solidFill>
              <a:srgbClr val="FF0409">
                <a:alpha val="54118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2B0321-200B-28E3-50AB-FDFE7E012B39}"/>
              </a:ext>
            </a:extLst>
          </p:cNvPr>
          <p:cNvSpPr txBox="1"/>
          <p:nvPr/>
        </p:nvSpPr>
        <p:spPr>
          <a:xfrm>
            <a:off x="7936108" y="3295178"/>
            <a:ext cx="1102958" cy="466298"/>
          </a:xfrm>
          <a:prstGeom prst="wedgeRoundRectCallout">
            <a:avLst>
              <a:gd name="adj1" fmla="val -51008"/>
              <a:gd name="adj2" fmla="val 80675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k=2 tokens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3AA4C1D-F8F6-4547-0BF9-23FD671AC4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7690" y="1559359"/>
                <a:ext cx="5069766" cy="868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/>
                                    </a:solidFill>
                                  </a:rPr>
                                  <m:t>P</m:t>
                                </m:r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tx1"/>
                                    </a:solidFill>
                                  </a:rPr>
                                  <m:t>(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tx1"/>
                                    </a:solidFill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tx1"/>
                                    </a:solidFill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top</m:t>
                                </m:r>
                                <m:r>
                                  <m:rPr>
                                    <m:nor/>
                                  </m:rPr>
                                  <a:rPr lang="en-US" sz="2800" dirty="0"/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3AA4C1D-F8F6-4547-0BF9-23FD671AC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90" y="1559359"/>
                <a:ext cx="5069766" cy="868603"/>
              </a:xfrm>
              <a:prstGeom prst="rect">
                <a:avLst/>
              </a:prstGeom>
              <a:blipFill>
                <a:blip r:embed="rId6"/>
                <a:stretch>
                  <a:fillRect t="-220000" r="-22000" b="-39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63325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7452</TotalTime>
  <Words>1767</Words>
  <Application>Microsoft Macintosh PowerPoint</Application>
  <PresentationFormat>On-screen Show (16:9)</PresentationFormat>
  <Paragraphs>291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Tahoma</vt:lpstr>
      <vt:lpstr>Source Sans Pro</vt:lpstr>
      <vt:lpstr>Source Serif Pro</vt:lpstr>
      <vt:lpstr>Consolas</vt:lpstr>
      <vt:lpstr>Cambria Math</vt:lpstr>
      <vt:lpstr>Roboto</vt:lpstr>
      <vt:lpstr>Corbel</vt:lpstr>
      <vt:lpstr>Calibri</vt:lpstr>
      <vt:lpstr>Wingdings</vt:lpstr>
      <vt:lpstr>Merriweather Sans</vt:lpstr>
      <vt:lpstr>Times New Roman</vt:lpstr>
      <vt:lpstr>Arial</vt:lpstr>
      <vt:lpstr>Courier New</vt:lpstr>
      <vt:lpstr>EP Presentation Theme - Simple</vt:lpstr>
      <vt:lpstr>1_EP Presentation Theme - Fancy</vt:lpstr>
      <vt:lpstr>2_EP Presentation Theme - Special</vt:lpstr>
      <vt:lpstr>1_EP Presentation Theme - Simple</vt:lpstr>
      <vt:lpstr>Algorithms for Sampling from Language Models </vt:lpstr>
      <vt:lpstr>The Sampling Question  </vt:lpstr>
      <vt:lpstr>Greedy Sampling</vt:lpstr>
      <vt:lpstr>Sampling from the whole distribution</vt:lpstr>
      <vt:lpstr>Quiz: Softmax Temperature Parameter </vt:lpstr>
      <vt:lpstr>Quiz: Guess the Temperature </vt:lpstr>
      <vt:lpstr>Temperature Sampling</vt:lpstr>
      <vt:lpstr>Consequences of Temperature Sampling</vt:lpstr>
      <vt:lpstr>Top-k Sampling</vt:lpstr>
      <vt:lpstr>Failure of Top-k Sampling </vt:lpstr>
      <vt:lpstr>Top-p (Nucleus) Sampling </vt:lpstr>
      <vt:lpstr>Top-p (Nucleus) Sampling </vt:lpstr>
      <vt:lpstr>Top-p (Nucleus) Sampling: Quiz </vt:lpstr>
      <vt:lpstr>PowerPoint Presentation</vt:lpstr>
      <vt:lpstr>Failure Mode of Top-p Sampling </vt:lpstr>
      <vt:lpstr>Fancier Approaches: Beam Search </vt:lpstr>
      <vt:lpstr>HuggingFace🤗 Generation Function</vt:lpstr>
      <vt:lpstr>Evaluation accuracy vs temperature</vt:lpstr>
      <vt:lpstr>Evaluation accuracy vs temperature</vt:lpstr>
      <vt:lpstr>Summary on Sampling Algorithms </vt:lpstr>
      <vt:lpstr>Many others that we do not cover …</vt:lpstr>
      <vt:lpstr>PowerPoint Presentation</vt:lpstr>
      <vt:lpstr>Perplexity and Generation Quality </vt:lpstr>
      <vt:lpstr>Mirostat</vt:lpstr>
      <vt:lpstr>Typical Sets </vt:lpstr>
      <vt:lpstr>Typical Decoding</vt:lpstr>
      <vt:lpstr>η-Sampling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28</cp:revision>
  <cp:lastPrinted>2025-02-18T03:44:52Z</cp:lastPrinted>
  <dcterms:modified xsi:type="dcterms:W3CDTF">2025-02-20T15:52:27Z</dcterms:modified>
</cp:coreProperties>
</file>